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122" r:id="rId1"/>
    <p:sldMasterId id="2147486159" r:id="rId2"/>
  </p:sldMasterIdLst>
  <p:notesMasterIdLst>
    <p:notesMasterId r:id="rId3"/>
  </p:notesMasterIdLst>
  <p:sldIdLst>
    <p:sldId id="1448" r:id="rId4"/>
    <p:sldId id="1451" r:id="rId5"/>
    <p:sldId id="1454" r:id="rId6"/>
    <p:sldId id="1457" r:id="rId7"/>
    <p:sldId id="1463" r:id="rId9"/>
    <p:sldId id="1466" r:id="rId10"/>
    <p:sldId id="1469" r:id="rId11"/>
    <p:sldId id="1472" r:id="rId12"/>
    <p:sldId id="1475" r:id="rId13"/>
    <p:sldId id="1481" r:id="rId15"/>
    <p:sldId id="1484" r:id="rId16"/>
    <p:sldId id="1487" r:id="rId17"/>
    <p:sldId id="1490" r:id="rId18"/>
    <p:sldId id="1493" r:id="rId19"/>
    <p:sldId id="1499" r:id="rId21"/>
    <p:sldId id="1502" r:id="rId22"/>
    <p:sldId id="1505" r:id="rId23"/>
    <p:sldId id="1508" r:id="rId24"/>
    <p:sldId id="1511" r:id="rId25"/>
    <p:sldId id="1517" r:id="rId27"/>
    <p:sldId id="1520" r:id="rId28"/>
    <p:sldId id="1523" r:id="rId29"/>
    <p:sldId id="1526" r:id="rId30"/>
    <p:sldId id="1529" r:id="rId31"/>
    <p:sldId id="1535" r:id="rId33"/>
    <p:sldId id="1538" r:id="rId34"/>
    <p:sldId id="1541" r:id="rId35"/>
    <p:sldId id="1544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123" r:id="rId1"/>
    <p:sldLayoutId id="2147486124" r:id="rId2"/>
    <p:sldLayoutId id="2147486125" r:id="rId3"/>
    <p:sldLayoutId id="2147486126" r:id="rId4"/>
    <p:sldLayoutId id="2147486127" r:id="rId5"/>
    <p:sldLayoutId id="2147486128" r:id="rId6"/>
    <p:sldLayoutId id="2147486129" r:id="rId7"/>
    <p:sldLayoutId id="2147486130" r:id="rId8"/>
    <p:sldLayoutId id="2147486131" r:id="rId9"/>
    <p:sldLayoutId id="2147486132" r:id="rId10"/>
    <p:sldLayoutId id="214748613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160" r:id="rId1"/>
    <p:sldLayoutId id="2147486161" r:id="rId2"/>
    <p:sldLayoutId id="2147486162" r:id="rId3"/>
    <p:sldLayoutId id="2147486163" r:id="rId4"/>
    <p:sldLayoutId id="2147486164" r:id="rId5"/>
    <p:sldLayoutId id="2147486165" r:id="rId6"/>
    <p:sldLayoutId id="2147486166" r:id="rId7"/>
    <p:sldLayoutId id="2147486167" r:id="rId8"/>
    <p:sldLayoutId id="2147486168" r:id="rId9"/>
    <p:sldLayoutId id="2147486169" r:id="rId10"/>
    <p:sldLayoutId id="214748617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tags" Target="../tags/tag156.xml"/><Relationship Id="rId14" Type="http://schemas.openxmlformats.org/officeDocument/2006/relationships/tags" Target="../tags/tag157.xml"/><Relationship Id="rId15" Type="http://schemas.openxmlformats.org/officeDocument/2006/relationships/tags" Target="../tags/tag158.xml"/><Relationship Id="rId16" Type="http://schemas.openxmlformats.org/officeDocument/2006/relationships/tags" Target="../tags/tag159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tags" Target="../tags/tag184.xml"/><Relationship Id="rId14" Type="http://schemas.openxmlformats.org/officeDocument/2006/relationships/tags" Target="../tags/tag185.xml"/><Relationship Id="rId15" Type="http://schemas.openxmlformats.org/officeDocument/2006/relationships/tags" Target="../tags/tag186.xml"/><Relationship Id="rId16" Type="http://schemas.openxmlformats.org/officeDocument/2006/relationships/tags" Target="../tags/tag187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tags" Target="../tags/tag223.xml"/><Relationship Id="rId14" Type="http://schemas.openxmlformats.org/officeDocument/2006/relationships/tags" Target="../tags/tag224.xml"/><Relationship Id="rId15" Type="http://schemas.openxmlformats.org/officeDocument/2006/relationships/tags" Target="../tags/tag225.xml"/><Relationship Id="rId16" Type="http://schemas.openxmlformats.org/officeDocument/2006/relationships/tags" Target="../tags/tag226.xml"/><Relationship Id="rId17" Type="http://schemas.openxmlformats.org/officeDocument/2006/relationships/tags" Target="../tags/tag227.xml"/><Relationship Id="rId18" Type="http://schemas.openxmlformats.org/officeDocument/2006/relationships/tags" Target="../tags/tag228.xml"/><Relationship Id="rId19" Type="http://schemas.openxmlformats.org/officeDocument/2006/relationships/tags" Target="../tags/tag229.xml"/><Relationship Id="rId20" Type="http://schemas.openxmlformats.org/officeDocument/2006/relationships/tags" Target="../tags/tag230.xml"/><Relationship Id="rId21" Type="http://schemas.openxmlformats.org/officeDocument/2006/relationships/tags" Target="../tags/tag231.xml"/><Relationship Id="rId22" Type="http://schemas.openxmlformats.org/officeDocument/2006/relationships/tags" Target="../tags/tag232.xml"/><Relationship Id="rId23" Type="http://schemas.openxmlformats.org/officeDocument/2006/relationships/tags" Target="../tags/tag233.xml"/><Relationship Id="rId24" Type="http://schemas.openxmlformats.org/officeDocument/2006/relationships/tags" Target="../tags/tag234.xml"/><Relationship Id="rId25" Type="http://schemas.openxmlformats.org/officeDocument/2006/relationships/tags" Target="../tags/tag235.xml"/><Relationship Id="rId26" Type="http://schemas.openxmlformats.org/officeDocument/2006/relationships/tags" Target="../tags/tag236.xml"/><Relationship Id="rId27" Type="http://schemas.openxmlformats.org/officeDocument/2006/relationships/tags" Target="../tags/tag237.xml"/><Relationship Id="rId28" Type="http://schemas.openxmlformats.org/officeDocument/2006/relationships/tags" Target="../tags/tag238.xml"/><Relationship Id="rId29" Type="http://schemas.openxmlformats.org/officeDocument/2006/relationships/tags" Target="../tags/tag239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tags" Target="../tags/tag271.xml"/><Relationship Id="rId14" Type="http://schemas.openxmlformats.org/officeDocument/2006/relationships/tags" Target="../tags/tag272.xml"/><Relationship Id="rId15" Type="http://schemas.openxmlformats.org/officeDocument/2006/relationships/tags" Target="../tags/tag273.xml"/><Relationship Id="rId16" Type="http://schemas.openxmlformats.org/officeDocument/2006/relationships/tags" Target="../tags/tag274.xml"/><Relationship Id="rId17" Type="http://schemas.openxmlformats.org/officeDocument/2006/relationships/tags" Target="../tags/tag275.xml"/><Relationship Id="rId18" Type="http://schemas.openxmlformats.org/officeDocument/2006/relationships/tags" Target="../tags/tag276.xml"/><Relationship Id="rId1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tags" Target="../tags/tag318.xml"/><Relationship Id="rId14" Type="http://schemas.openxmlformats.org/officeDocument/2006/relationships/tags" Target="../tags/tag319.xml"/><Relationship Id="rId15" Type="http://schemas.openxmlformats.org/officeDocument/2006/relationships/tags" Target="../tags/tag320.xml"/><Relationship Id="rId16" Type="http://schemas.openxmlformats.org/officeDocument/2006/relationships/tags" Target="../tags/tag321.xml"/><Relationship Id="rId17" Type="http://schemas.openxmlformats.org/officeDocument/2006/relationships/tags" Target="../tags/tag322.xml"/><Relationship Id="rId18" Type="http://schemas.openxmlformats.org/officeDocument/2006/relationships/tags" Target="../tags/tag323.xml"/><Relationship Id="rId19" Type="http://schemas.openxmlformats.org/officeDocument/2006/relationships/tags" Target="../tags/tag324.xml"/><Relationship Id="rId20" Type="http://schemas.openxmlformats.org/officeDocument/2006/relationships/tags" Target="../tags/tag325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tags" Target="../tags/tag341.xml"/><Relationship Id="rId14" Type="http://schemas.openxmlformats.org/officeDocument/2006/relationships/tags" Target="../tags/tag342.xml"/><Relationship Id="rId15" Type="http://schemas.openxmlformats.org/officeDocument/2006/relationships/tags" Target="../tags/tag343.xml"/><Relationship Id="rId16" Type="http://schemas.openxmlformats.org/officeDocument/2006/relationships/tags" Target="../tags/tag344.xml"/><Relationship Id="rId17" Type="http://schemas.openxmlformats.org/officeDocument/2006/relationships/tags" Target="../tags/tag345.xml"/><Relationship Id="rId18" Type="http://schemas.openxmlformats.org/officeDocument/2006/relationships/tags" Target="../tags/tag346.xml"/><Relationship Id="rId19" Type="http://schemas.openxmlformats.org/officeDocument/2006/relationships/tags" Target="../tags/tag347.xml"/><Relationship Id="rId20" Type="http://schemas.openxmlformats.org/officeDocument/2006/relationships/tags" Target="../tags/tag348.xml"/><Relationship Id="rId21" Type="http://schemas.openxmlformats.org/officeDocument/2006/relationships/tags" Target="../tags/tag349.xml"/><Relationship Id="rId22" Type="http://schemas.openxmlformats.org/officeDocument/2006/relationships/tags" Target="../tags/tag350.xml"/><Relationship Id="rId23" Type="http://schemas.openxmlformats.org/officeDocument/2006/relationships/tags" Target="../tags/tag351.xml"/><Relationship Id="rId24" Type="http://schemas.openxmlformats.org/officeDocument/2006/relationships/tags" Target="../tags/tag352.xml"/><Relationship Id="rId25" Type="http://schemas.openxmlformats.org/officeDocument/2006/relationships/tags" Target="../tags/tag353.xml"/><Relationship Id="rId26" Type="http://schemas.openxmlformats.org/officeDocument/2006/relationships/tags" Target="../tags/tag354.xml"/><Relationship Id="rId27" Type="http://schemas.openxmlformats.org/officeDocument/2006/relationships/tags" Target="../tags/tag355.xml"/><Relationship Id="rId28" Type="http://schemas.openxmlformats.org/officeDocument/2006/relationships/tags" Target="../tags/tag356.xml"/><Relationship Id="rId29" Type="http://schemas.openxmlformats.org/officeDocument/2006/relationships/tags" Target="../tags/tag357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tags" Target="../tags/tag366.xml"/><Relationship Id="rId10" Type="http://schemas.openxmlformats.org/officeDocument/2006/relationships/tags" Target="../tags/tag367.xml"/><Relationship Id="rId11" Type="http://schemas.openxmlformats.org/officeDocument/2006/relationships/tags" Target="../tags/tag368.xml"/><Relationship Id="rId12" Type="http://schemas.openxmlformats.org/officeDocument/2006/relationships/tags" Target="../tags/tag369.xml"/><Relationship Id="rId13" Type="http://schemas.openxmlformats.org/officeDocument/2006/relationships/tags" Target="../tags/tag370.xml"/><Relationship Id="rId14" Type="http://schemas.openxmlformats.org/officeDocument/2006/relationships/tags" Target="../tags/tag371.xml"/><Relationship Id="rId15" Type="http://schemas.openxmlformats.org/officeDocument/2006/relationships/tags" Target="../tags/tag372.xml"/><Relationship Id="rId16" Type="http://schemas.openxmlformats.org/officeDocument/2006/relationships/tags" Target="../tags/tag373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tags" Target="../tags/tag377.xml"/><Relationship Id="rId5" Type="http://schemas.openxmlformats.org/officeDocument/2006/relationships/tags" Target="../tags/tag378.xml"/><Relationship Id="rId6" Type="http://schemas.openxmlformats.org/officeDocument/2006/relationships/tags" Target="../tags/tag379.xml"/><Relationship Id="rId7" Type="http://schemas.openxmlformats.org/officeDocument/2006/relationships/tags" Target="../tags/tag380.xml"/><Relationship Id="rId8" Type="http://schemas.openxmlformats.org/officeDocument/2006/relationships/tags" Target="../tags/tag381.xml"/><Relationship Id="rId9" Type="http://schemas.openxmlformats.org/officeDocument/2006/relationships/tags" Target="../tags/tag382.xml"/><Relationship Id="rId10" Type="http://schemas.openxmlformats.org/officeDocument/2006/relationships/tags" Target="../tags/tag383.xml"/><Relationship Id="rId11" Type="http://schemas.openxmlformats.org/officeDocument/2006/relationships/tags" Target="../tags/tag384.xml"/><Relationship Id="rId12" Type="http://schemas.openxmlformats.org/officeDocument/2006/relationships/tags" Target="../tags/tag385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3333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2024公关行业岗位工作总结与展望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2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工作总结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行业展望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个人发展计划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行业建议与意见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总结与展望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工作总结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岗位职责与目标</a:t>
            </a:r>
            <a:endParaRPr altLang="en-US" lang="zh-CN"/>
          </a:p>
        </p:txBody>
      </p:sp>
      <p:sp>
        <p:nvSpPr>
          <p:cNvPr id="1048978" name="五边形 2"/>
          <p:cNvSpPr/>
          <p:nvPr>
            <p:custDataLst>
              <p:tags r:id="rId1"/>
            </p:custDataLst>
          </p:nvPr>
        </p:nvSpPr>
        <p:spPr>
          <a:xfrm rot="16200000" flipH="1">
            <a:off x="3896151" y="1161855"/>
            <a:ext cx="995867" cy="289606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五边形 3"/>
          <p:cNvSpPr/>
          <p:nvPr>
            <p:custDataLst>
              <p:tags r:id="rId2"/>
            </p:custDataLst>
          </p:nvPr>
        </p:nvSpPr>
        <p:spPr>
          <a:xfrm rot="16200000" flipH="1">
            <a:off x="3922683" y="4389637"/>
            <a:ext cx="946710" cy="260027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任意多边形 4"/>
          <p:cNvSpPr/>
          <p:nvPr>
            <p:custDataLst>
              <p:tags r:id="rId3"/>
            </p:custDataLst>
          </p:nvPr>
        </p:nvSpPr>
        <p:spPr>
          <a:xfrm>
            <a:off x="3095030" y="2108576"/>
            <a:ext cx="2600273" cy="392414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任意多边形 5"/>
          <p:cNvSpPr/>
          <p:nvPr>
            <p:custDataLst>
              <p:tags r:id="rId4"/>
            </p:custDataLst>
          </p:nvPr>
        </p:nvSpPr>
        <p:spPr>
          <a:xfrm flipV="1">
            <a:off x="2946195" y="1364400"/>
            <a:ext cx="2896066" cy="139251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095030" y="2934287"/>
            <a:ext cx="2600273" cy="2342807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2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岗位职责：负责公司的公关事务，包括媒体关系、危机公关、活动策划等</a:t>
            </a:r>
            <a:endParaRPr altLang="en-US" baseline="0" b="0" cap="none" dirty="0" sz="22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8" name="五边形 9"/>
          <p:cNvSpPr/>
          <p:nvPr>
            <p:custDataLst>
              <p:tags r:id="rId6"/>
            </p:custDataLst>
          </p:nvPr>
        </p:nvSpPr>
        <p:spPr>
          <a:xfrm rot="16200000" flipH="1">
            <a:off x="7300594" y="1177385"/>
            <a:ext cx="995867" cy="289606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0" name="五边形 10"/>
          <p:cNvSpPr/>
          <p:nvPr>
            <p:custDataLst>
              <p:tags r:id="rId7"/>
            </p:custDataLst>
          </p:nvPr>
        </p:nvSpPr>
        <p:spPr>
          <a:xfrm rot="16200000" flipH="1">
            <a:off x="7325831" y="4404520"/>
            <a:ext cx="946710" cy="260027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任意多边形 11"/>
          <p:cNvSpPr/>
          <p:nvPr>
            <p:custDataLst>
              <p:tags r:id="rId8"/>
            </p:custDataLst>
          </p:nvPr>
        </p:nvSpPr>
        <p:spPr>
          <a:xfrm>
            <a:off x="6499473" y="2123459"/>
            <a:ext cx="2600273" cy="392414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任意多边形 12"/>
          <p:cNvSpPr/>
          <p:nvPr>
            <p:custDataLst>
              <p:tags r:id="rId9"/>
            </p:custDataLst>
          </p:nvPr>
        </p:nvSpPr>
        <p:spPr>
          <a:xfrm flipV="1">
            <a:off x="6350638" y="1379931"/>
            <a:ext cx="2896066" cy="139251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99473" y="2934287"/>
            <a:ext cx="2600273" cy="2342807"/>
          </a:xfrm>
          <a:prstGeom prst="rect"/>
          <a:noFill/>
          <a:ln>
            <a:noFill/>
          </a:ln>
        </p:spPr>
        <p:txBody>
          <a:bodyPr wrap="square">
            <a:normAutofit fontScale="94167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目标：提高公司的品牌形象和知名度，维护公司的声誉和信誉，促进公司的业务发展</a:t>
            </a:r>
            <a:endParaRPr altLang="en-US" baseline="0" b="0" cap="none" dirty="0" sz="2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工作成果与亮点</a:t>
            </a:r>
            <a:endParaRPr altLang="en-US" lang="zh-CN"/>
          </a:p>
        </p:txBody>
      </p:sp>
      <p:sp>
        <p:nvSpPr>
          <p:cNvPr id="104903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3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4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客户满意度提升：介绍公司在提升客户满意度方面所做的努力和成果，包括客户反馈、满意度调查等方面的数据和案例。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团队建设与培训：介绍公司在团队建设和培训方面的投入和成果，包括团队文化、培训计划、员工成长等方面的内容。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成功案例展示：介绍公司或团队在过去一年中取得的重大成果和亮点，包括重要项目、客户合作、品牌推广等方面的成功案例。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业绩数据呈现：通过具体的数据和图表，展示公司在公关行业的业绩和市场份额，以及团队在各个方面的表现和进步。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团队协作与沟通</a:t>
            </a:r>
            <a:endParaRPr altLang="en-US" lang="zh-CN"/>
          </a:p>
        </p:txBody>
      </p:sp>
      <p:sp>
        <p:nvSpPr>
          <p:cNvPr id="104909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团队协作：高效协作，共同完成任务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沟通技巧：有效沟通，避免误解和冲突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团队文化：建立积极向上的团队文化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合作精神：互相支持，共同进步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行业趋势与挑战</a:t>
            </a:r>
            <a:endParaRPr altLang="en-US" lang="zh-CN"/>
          </a:p>
        </p:txBody>
      </p:sp>
      <p:sp>
        <p:nvSpPr>
          <p:cNvPr id="104913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行业趋势：数字化、智能化、社交媒体等趋势对公关行业的影响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挑战：市场竞争激烈、客户需求多样化、人才短缺等问题对公关行业的挑战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应对策略：企业需要不断适应市场变化，提高自身竞争力，加强人才培养和引进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未来展望：随着科技的不断进步和市场的不断变化，公关行业将迎来更多的发展机遇和挑战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行业展望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23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社交媒体影响力：社交媒体在公关行业中的地位将越来越重要，品牌将更加注重社交媒体营销和舆情管理。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数字化转型：随着互联网技术的发展，公关行业将更加注重数字化转型，提高传播效率和质量。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跨界合作：公关行业将与其他行业进行更多的跨界合作，如与设计、艺术、科技等领域合作，创新传播方式和内容。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绿色公关：随着环保意识的提高，公关行业将更加注重绿色公关，推广环保理念和可持续发展。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未来岗位需求预测</a:t>
            </a:r>
            <a:endParaRPr altLang="en-US" lang="zh-CN"/>
          </a:p>
        </p:txBody>
      </p:sp>
      <p:sp>
        <p:nvSpPr>
          <p:cNvPr id="104928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内容营销与品牌传播岗位需求扩大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数字化公关人才需求增加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社交媒体运营与管理岗位需求增长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数据分析与舆情监测岗位需求提升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技能要求与提升方向</a:t>
            </a:r>
            <a:endParaRPr altLang="en-US" lang="zh-CN"/>
          </a:p>
        </p:txBody>
      </p:sp>
      <p:sp>
        <p:nvSpPr>
          <p:cNvPr id="104935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熟练掌握各种公关技能，如媒体关系、危机公关、品牌传播等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具备创新思维和敏锐的市场洞察力，能够快速响应市场变化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不断提升自身专业素养，学习新知识、新技能，以适应行业发展的需要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具备良好的沟通能力和团队协作精神，能够与各方有效合作，实现共同目标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行业挑战与机遇</a:t>
            </a:r>
            <a:endParaRPr altLang="en-US" lang="zh-CN"/>
          </a:p>
        </p:txBody>
      </p:sp>
      <p:sp>
        <p:nvSpPr>
          <p:cNvPr id="104941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行业趋势：绿色公关、数字化营销、跨界合作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挑战：市场竞争激烈，客户需求多样化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机遇：数字化转型加速，新兴技术驱动创新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应对策略：提升专业素养，加强团队协作，拓展业务领域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个人发展计划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职业规划与目标设定</a:t>
            </a:r>
            <a:endParaRPr altLang="en-US" lang="zh-CN"/>
          </a:p>
        </p:txBody>
      </p:sp>
      <p:sp>
        <p:nvSpPr>
          <p:cNvPr id="104954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明确个人职业目标和定位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了解行业趋势和未来发展方向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制定实现职业目标的计划和策略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不断提升自身能力和素质以适应行业发展需求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技能提升与持续学习</a:t>
            </a:r>
            <a:endParaRPr altLang="en-US" lang="zh-CN"/>
          </a:p>
        </p:txBody>
      </p:sp>
      <p:sp>
        <p:nvSpPr>
          <p:cNvPr id="104959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掌握新技能：学习与公关行业相关的技能和知识，如社交媒体管理、内容创作、SEO优化等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9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参加培训课程：参加线上或线下的培训课程，提高自己的专业技能和知识水平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0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不断学习：通过阅读书籍、观看视频、参加行业会议等方式，不断学习和了解行业最新动态和趋势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1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实践经验积累：通过实际项目和工作，不断积累实践经验，提高自己的工作能力和水平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拓展人脉与社交网络</a:t>
            </a:r>
            <a:endParaRPr altLang="en-US" lang="zh-CN"/>
          </a:p>
        </p:txBody>
      </p:sp>
      <p:sp>
        <p:nvSpPr>
          <p:cNvPr id="104965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5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5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5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5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6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6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7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7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8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8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8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8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参加行业活动，拓展人脉资源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不断学习，提高社交能力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建立良好的人际关系，提高个人品牌知名度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加入社交网络，扩大影响力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保持敏锐洞察力与创新思维</a:t>
            </a:r>
            <a:endParaRPr altLang="en-US" lang="zh-CN"/>
          </a:p>
        </p:txBody>
      </p:sp>
      <p:sp>
        <p:nvSpPr>
          <p:cNvPr id="104972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不断学习新知识，提高专业素养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关注行业动态，了解市场趋势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培养创新思维，勇于尝试新方法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保持敏锐洞察力，发现潜在机会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行业建议与意见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7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对行业发展的建议</a:t>
            </a:r>
            <a:endParaRPr altLang="en-US" lang="zh-CN"/>
          </a:p>
        </p:txBody>
      </p:sp>
      <p:sp>
        <p:nvSpPr>
          <p:cNvPr id="104985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提升专业素养：不断学习和提升公关技能，以适应行业发展的需求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创新思维：打破传统思维模式，积极寻求创新和突破，为行业带来新的活力和动力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跨界合作：与其他领域进行跨界合作，拓展业务范围，提升品牌影响力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社会责任：积极履行社会责任，关注社会热点问题，为行业树立良好形象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对岗位需求的意见和建议</a:t>
            </a:r>
            <a:endParaRPr altLang="en-US" lang="zh-CN"/>
          </a:p>
        </p:txBody>
      </p:sp>
      <p:sp>
        <p:nvSpPr>
          <p:cNvPr id="1049892" name="任意多边形 20"/>
          <p:cNvSpPr/>
          <p:nvPr>
            <p:custDataLst>
              <p:tags r:id="rId1"/>
            </p:custDataLst>
          </p:nvPr>
        </p:nvSpPr>
        <p:spPr>
          <a:xfrm rot="2700000">
            <a:off x="1073847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838200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提升专业技能：不断学习和掌握新的公关技能，提高自己的专业水平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矩形 42"/>
          <p:cNvSpPr/>
          <p:nvPr>
            <p:custDataLst>
              <p:tags r:id="rId3"/>
            </p:custDataLst>
          </p:nvPr>
        </p:nvSpPr>
        <p:spPr>
          <a:xfrm>
            <a:off x="874829" y="2853136"/>
            <a:ext cx="1540948" cy="109123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8" name="任意多边形 18"/>
          <p:cNvSpPr/>
          <p:nvPr>
            <p:custDataLst>
              <p:tags r:id="rId4"/>
            </p:custDataLst>
          </p:nvPr>
        </p:nvSpPr>
        <p:spPr>
          <a:xfrm rot="5400000">
            <a:off x="2855242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618374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拓展知识面：了解行业动态和趋势，关注社会热点和政策变化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矩形 43"/>
          <p:cNvSpPr/>
          <p:nvPr>
            <p:custDataLst>
              <p:tags r:id="rId6"/>
            </p:custDataLst>
          </p:nvPr>
        </p:nvSpPr>
        <p:spPr>
          <a:xfrm>
            <a:off x="2655003" y="2853136"/>
            <a:ext cx="1540948" cy="109123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4634805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4398547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增强沟通能力：提高与不同人群的沟通技巧，建立良好的人际关系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矩形 44"/>
          <p:cNvSpPr/>
          <p:nvPr>
            <p:custDataLst>
              <p:tags r:id="rId9"/>
            </p:custDataLst>
          </p:nvPr>
        </p:nvSpPr>
        <p:spPr>
          <a:xfrm>
            <a:off x="4435176" y="2853136"/>
            <a:ext cx="1540948" cy="109123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6414978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6178721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注重细节和礼仪：在工作中注重细节和礼仪，树立良好的个人形象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矩形 45"/>
          <p:cNvSpPr/>
          <p:nvPr>
            <p:custDataLst>
              <p:tags r:id="rId12"/>
            </p:custDataLst>
          </p:nvPr>
        </p:nvSpPr>
        <p:spPr>
          <a:xfrm>
            <a:off x="6215960" y="2853136"/>
            <a:ext cx="1540948" cy="109123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6" name="任意多边形 19"/>
          <p:cNvSpPr/>
          <p:nvPr>
            <p:custDataLst>
              <p:tags r:id="rId13"/>
            </p:custDataLst>
          </p:nvPr>
        </p:nvSpPr>
        <p:spPr>
          <a:xfrm rot="16200000" flipV="1">
            <a:off x="8196983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8" name="文本框 36"/>
          <p:cNvSpPr txBox="1"/>
          <p:nvPr>
            <p:custDataLst>
              <p:tags r:id="rId14"/>
            </p:custDataLst>
          </p:nvPr>
        </p:nvSpPr>
        <p:spPr bwMode="auto">
          <a:xfrm>
            <a:off x="7959505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保持创新思维：不断寻求新的创意和想法，为公司的公关活动注入新的活力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矩形 46"/>
          <p:cNvSpPr/>
          <p:nvPr>
            <p:custDataLst>
              <p:tags r:id="rId15"/>
            </p:custDataLst>
          </p:nvPr>
        </p:nvSpPr>
        <p:spPr>
          <a:xfrm>
            <a:off x="7996134" y="2853136"/>
            <a:ext cx="1540948" cy="109123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2" name="任意多边形 23"/>
          <p:cNvSpPr/>
          <p:nvPr>
            <p:custDataLst>
              <p:tags r:id="rId16"/>
            </p:custDataLst>
          </p:nvPr>
        </p:nvSpPr>
        <p:spPr>
          <a:xfrm rot="18900000" flipV="1">
            <a:off x="9975936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4" name="文本框 39"/>
          <p:cNvSpPr txBox="1"/>
          <p:nvPr>
            <p:custDataLst>
              <p:tags r:id="rId17"/>
            </p:custDataLst>
          </p:nvPr>
        </p:nvSpPr>
        <p:spPr bwMode="auto">
          <a:xfrm>
            <a:off x="9739678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培养团队合作精神：与同事和团队成员保持良好的合作关系，共同完成工作任务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矩形 47"/>
          <p:cNvSpPr/>
          <p:nvPr>
            <p:custDataLst>
              <p:tags r:id="rId18"/>
            </p:custDataLst>
          </p:nvPr>
        </p:nvSpPr>
        <p:spPr>
          <a:xfrm>
            <a:off x="9776918" y="2853136"/>
            <a:ext cx="1540948" cy="109123"/>
          </a:xfrm>
          <a:prstGeom prst="rect"/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对行业人才培养的建议</a:t>
            </a:r>
            <a:endParaRPr altLang="en-US" lang="zh-CN"/>
          </a:p>
        </p:txBody>
      </p:sp>
      <p:sp>
        <p:nvSpPr>
          <p:cNvPr id="104996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6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6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6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7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7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7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7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7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8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8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9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9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9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9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重视基础知识与技能培训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加强职业道德与法律法规意识教育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培养创新思维与团队协作能力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鼓励实践经验积累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对行业规范和标准的建议和意见</a:t>
            </a:r>
            <a:endParaRPr altLang="en-US" lang="zh-CN"/>
          </a:p>
        </p:txBody>
      </p:sp>
      <p:sp>
        <p:nvSpPr>
          <p:cNvPr id="105004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建立完善的行业规范和标准体系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推动行业创新和转型升级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6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提高从业人员素质和专业水平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加强行业自律和监管力度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总结与展望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对本次工作的总结和回顾</a:t>
            </a:r>
            <a:endParaRPr altLang="en-US" lang="zh-CN"/>
          </a:p>
        </p:txBody>
      </p:sp>
      <p:sp>
        <p:nvSpPr>
          <p:cNvPr id="105017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8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8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8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8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8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9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9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9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9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9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0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0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1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1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1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完成的主要工作：梳理2024年公关行业岗位的主要工作内容和成果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客户的反馈与评价：收集客户对工作的反馈和评价，分析并总结经验教训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团队的合作与成长：分享团队成员之间的合作经历以及个人成长情况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遇到的问题和解决方案：总结在工作中遇到的问题以及采取的解决方案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对未来工作的展望和计划</a:t>
            </a:r>
            <a:endParaRPr altLang="en-US" lang="zh-CN"/>
          </a:p>
        </p:txBody>
      </p:sp>
      <p:sp>
        <p:nvSpPr>
          <p:cNvPr id="105025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建立良好的合作关系：与媒体、客户和其他合作伙伴建立良好的合作关系，为公司赢得更多的信任和支持。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提升公关技能：不断学习和提升自己的公关技能，包括社交媒体管理、危机公关、媒体关系等方面。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拓展业务领域：积极拓展公司的业务领域，包括品牌推广、市场营销、广告策划等方面，为公司创造更多的商业价值。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推动公司发展：通过不断努力和创新，推动公司的发展和壮大，成为行业内的佼佼者。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对行业发展的期望和愿景</a:t>
            </a:r>
            <a:endParaRPr altLang="en-US" lang="zh-CN"/>
          </a:p>
        </p:txBody>
      </p:sp>
      <p:sp>
        <p:nvSpPr>
          <p:cNvPr id="105032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2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3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3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3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促进跨界合作和产业链协同发展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4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培养更多优秀人才，提升行业竞争力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4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提升行业整体形象和认知度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4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推动行业创新和数字化转型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38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38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38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1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1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1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1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1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1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1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1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1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1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5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8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0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5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54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28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390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2023-12-17T15:42:25Z</dcterms:created>
  <dcterms:modified xsi:type="dcterms:W3CDTF">2023-12-17T15:42:25Z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a684424b69e743e297266b2eee38d70f_21</vt:lpwstr>
  </property>
</Properties>
</file>