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830" r:id="rId1"/>
    <p:sldMasterId id="2147500867" r:id="rId2"/>
  </p:sldMasterIdLst>
  <p:notesMasterIdLst>
    <p:notesMasterId r:id="rId3"/>
  </p:notesMasterIdLst>
  <p:sldIdLst>
    <p:sldId id="8232" r:id="rId4"/>
    <p:sldId id="8236" r:id="rId5"/>
    <p:sldId id="8241" r:id="rId6"/>
    <p:sldId id="8245" r:id="rId7"/>
    <p:sldId id="8248" r:id="rId8"/>
    <p:sldId id="8251" r:id="rId9"/>
    <p:sldId id="8254" r:id="rId10"/>
    <p:sldId id="8258" r:id="rId11"/>
    <p:sldId id="8262" r:id="rId12"/>
    <p:sldId id="8265" r:id="rId13"/>
    <p:sldId id="8268" r:id="rId14"/>
    <p:sldId id="8271" r:id="rId15"/>
    <p:sldId id="8275" r:id="rId16"/>
    <p:sldId id="8279" r:id="rId17"/>
    <p:sldId id="8282" r:id="rId18"/>
    <p:sldId id="8285" r:id="rId19"/>
    <p:sldId id="8288" r:id="rId20"/>
    <p:sldId id="8292" r:id="rId21"/>
    <p:sldId id="8296" r:id="rId22"/>
    <p:sldId id="8299" r:id="rId23"/>
    <p:sldId id="8302" r:id="rId24"/>
    <p:sldId id="8305" r:id="rId25"/>
    <p:sldId id="8309" r:id="rId26"/>
    <p:sldId id="8313" r:id="rId27"/>
    <p:sldId id="8316" r:id="rId28"/>
    <p:sldId id="8319" r:id="rId29"/>
    <p:sldId id="8322" r:id="rId30"/>
    <p:sldId id="832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831" r:id="rId1"/>
    <p:sldLayoutId id="2147500832" r:id="rId2"/>
    <p:sldLayoutId id="2147500833" r:id="rId3"/>
    <p:sldLayoutId id="2147500834" r:id="rId4"/>
    <p:sldLayoutId id="2147500835" r:id="rId5"/>
    <p:sldLayoutId id="2147500836" r:id="rId6"/>
    <p:sldLayoutId id="2147500837" r:id="rId7"/>
    <p:sldLayoutId id="2147500838" r:id="rId8"/>
    <p:sldLayoutId id="2147500839" r:id="rId9"/>
    <p:sldLayoutId id="2147500840" r:id="rId10"/>
    <p:sldLayoutId id="21475008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868" r:id="rId1"/>
    <p:sldLayoutId id="2147500869" r:id="rId2"/>
    <p:sldLayoutId id="2147500870" r:id="rId3"/>
    <p:sldLayoutId id="2147500871" r:id="rId4"/>
    <p:sldLayoutId id="2147500872" r:id="rId5"/>
    <p:sldLayoutId id="2147500873" r:id="rId6"/>
    <p:sldLayoutId id="2147500874" r:id="rId7"/>
    <p:sldLayoutId id="2147500875" r:id="rId8"/>
    <p:sldLayoutId id="2147500876" r:id="rId9"/>
    <p:sldLayoutId id="2147500877" r:id="rId10"/>
    <p:sldLayoutId id="214750087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2024年股市行情分析及投资前景预测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2024年股市行情概述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2024年股市主要影响因素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行业投资前景预测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个股投资策略建议</a:t>
            </a:r>
            <a:endParaRPr altLang="en-US" b="1" dirty="0" sz="25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投资者风险教育与保护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2024年股市行情概述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全球股市概况</a:t>
            </a:r>
            <a:endParaRPr altLang="en-US" lang="zh-CN"/>
          </a:p>
        </p:txBody>
      </p:sp>
      <p:sp>
        <p:nvSpPr>
          <p:cNvPr id="10489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2024年全球股市总体表现平稳，呈现震荡上行的趋势。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各国央行货币政策继续宽松，为股市提供了流动性支持。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经济复苏和科技进步成为股市的主要驱动力。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投资者信心逐渐恢复，市场交投活跃。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国内股市现状</a:t>
            </a:r>
            <a:endParaRPr altLang="en-US" lang="zh-CN"/>
          </a:p>
        </p:txBody>
      </p:sp>
      <p:sp>
        <p:nvSpPr>
          <p:cNvPr id="10489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股票市场概况：介绍2024年国内股票市场的总体规模、上市公司数量、投资者数量等基本情况。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股票市场动态：概述2024年国内股票市场的走势，包括大盘指数、主要行业和个股的表现。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政策法规影响：分析国家政策、法规对股票市场的影响，如注册制改革、资本市场开放等。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投资者结构与行为：分析2024年国内股票市场的投资者结构，包括散户和机构投资者，以及他们的交易行为和偏好。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投资者情绪分析</a:t>
            </a:r>
            <a:endParaRPr altLang="en-US" lang="zh-CN"/>
          </a:p>
        </p:txBody>
      </p:sp>
      <p:sp>
        <p:nvSpPr>
          <p:cNvPr id="10490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乐观情绪：对2024年股市前景充满信心，投资者积极买入股票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悲观情绪：对2024年股市前景担忧，投资者卖出股票，市场下跌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谨慎情绪：对2024年股市前景持中性态度，投资者保持观望或少量买入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恐慌情绪：市场出现大幅波动，投资者大量抛售股票，市场动荡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股市政策环境</a:t>
            </a:r>
            <a:endParaRPr altLang="en-US" lang="zh-CN"/>
          </a:p>
        </p:txBody>
      </p:sp>
      <p:sp>
        <p:nvSpPr>
          <p:cNvPr id="10490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政策支持：政府出台了一系列政策，鼓励资本市场的发展和企业的融资需求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监管加强：监管部门加强了对市场的监管，规范市场行为，保护投资者利益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国际化进程：中国股市逐步融入全球资本市场，与国际市场接轨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创新发展：鼓励创新型企业上市，推动新经济产业的发展，为投资者提供更多优质的投资标的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2024年股市主要影响因素</a:t>
            </a:r>
            <a:endParaRPr altLang="en-US" dirty="0" lang="zh-CN"/>
          </a:p>
        </p:txBody>
      </p:sp>
      <p:sp>
        <p:nvSpPr>
          <p:cNvPr id="10491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经济基本面</a:t>
            </a:r>
            <a:endParaRPr altLang="en-US" lang="zh-CN"/>
          </a:p>
        </p:txBody>
      </p:sp>
      <p:sp>
        <p:nvSpPr>
          <p:cNvPr id="10491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经济增长：2024年全球经济预计将温和复苏，对股市形成支撑。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利率走势：预计将继续维持在较低水平，对股市有积极影响。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汇率波动：汇率波动对股市的影响有限，但仍需关注。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通胀水平：通胀压力整体可控，对股市影响较小。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货币政策与财政政策</a:t>
            </a:r>
            <a:endParaRPr altLang="en-US" lang="zh-CN"/>
          </a:p>
        </p:txBody>
      </p:sp>
      <p:sp>
        <p:nvSpPr>
          <p:cNvPr id="10492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货币政策：中央银行通过控制货币供应量来调节市场利率和经济增长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财政政策：政府通过税收和支出政策来影响经济活动和投资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政策对股市的影响：货币政策影响市场利率和流动性，财政政策影响政府支出和税收，进而影响股市表现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2024年政策展望：预计货币政策将保持稳健，财政政策将加大力度支持经济增长，对股市有积极影响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3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科技创新：新兴科技行业的快速发展将推动股市行情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宏观经济：经济形势和政策变化对股市的影响不可忽视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产业升级：传统产业转型升级将为股市带来新的机遇和挑战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国际市场：全球经济一体化背景下，国际市场动态对国内股市的影响日益显著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国际政治经济形势</a:t>
            </a:r>
            <a:endParaRPr altLang="en-US" lang="zh-CN"/>
          </a:p>
        </p:txBody>
      </p:sp>
      <p:sp>
        <p:nvSpPr>
          <p:cNvPr id="10493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贸易关系：全球贸易紧张局势的缓和将有利于股市的稳定。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全球经济增长：2024年全球经济预计将保持稳定增长，对股市产生积极影响。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货币政策：主要央行的货币政策对股市具有重要影响，例如利率政策和量化宽松政策。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地缘政治风险：国际政治局势的稳定与否对股市的影响较大，需要关注相关地区的政治形势。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行业投资前景预测</a:t>
            </a:r>
            <a:endParaRPr altLang="en-US" dirty="0" lang="zh-CN"/>
          </a:p>
        </p:txBody>
      </p:sp>
      <p:sp>
        <p:nvSpPr>
          <p:cNvPr id="10494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科技行业投资机会</a:t>
            </a:r>
            <a:endParaRPr altLang="en-US" lang="zh-CN"/>
          </a:p>
        </p:txBody>
      </p:sp>
      <p:sp>
        <p:nvSpPr>
          <p:cNvPr id="10494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区块链技术：区块链技术正在改变金融、物流等行业，具有极高的投资潜力。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人工智能：随着技术的不断进步，人工智能在各行业的应用越来越广泛，将带来巨大的商业价值。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5G技术：5G技术的普及将推动物联网、自动驾驶等领域的发展，为投资者带来新的机会。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新能源技术：随着环保意识的提高和政策的支持，新能源技术将成为未来的投资热点。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消费行业投资机会</a:t>
            </a:r>
            <a:endParaRPr altLang="en-US" lang="zh-CN"/>
          </a:p>
        </p:txBody>
      </p:sp>
      <p:sp>
        <p:nvSpPr>
          <p:cNvPr id="10495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受益于消费升级，消费行业有望持续增长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科技创新推动消费行业变革，孕育着新的投资机会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消费行业细分领域众多，各具投资潜力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政策支持力度加大，消费行业有望迎来更多发展机遇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金融行业投资机会</a:t>
            </a:r>
            <a:endParaRPr altLang="en-US" lang="zh-CN"/>
          </a:p>
        </p:txBody>
      </p:sp>
      <p:sp>
        <p:nvSpPr>
          <p:cNvPr id="10495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银行业：受益于利率环境，有望实现稳健增长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保险业：随着人们风险意识的提高，保险需求将持续增长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证券业：受益于资本市场的发展，证券业务有望实现快速增长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互联网金融：随着科技的发展，互联网金融行业有望实现快速扩张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周期性行业投资机会</a:t>
            </a:r>
            <a:endParaRPr altLang="en-US" lang="zh-CN"/>
          </a:p>
        </p:txBody>
      </p:sp>
      <p:sp>
        <p:nvSpPr>
          <p:cNvPr id="10496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周期性行业定义：指其兴衰周期与经济周期紧密相关的行业，如房地产、钢铁、机械等。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投资机会：随着经济复苏，周期性行业有望迎来拐点，投资者可关注相关行业龙头企业的表现。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风险控制：周期性行业受宏观经济影响较大，投资者需关注国内外经济形势，避免盲目投资。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投资建议：投资者可根据自身风险承受能力和投资目标，选择合适的周期性行业进行投资。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个股投资策略建议</a:t>
            </a:r>
            <a:endParaRPr altLang="en-US" dirty="0" lang="zh-CN"/>
          </a:p>
        </p:txBody>
      </p:sp>
      <p:sp>
        <p:nvSpPr>
          <p:cNvPr id="10496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价值投资理念</a:t>
            </a:r>
            <a:endParaRPr altLang="en-US" lang="zh-CN"/>
          </a:p>
        </p:txBody>
      </p:sp>
      <p:sp>
        <p:nvSpPr>
          <p:cNvPr id="104973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关注企业基本面：分析公司的财务报表、行业地位和竞争优势，挖掘具有成长潜力的个股。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长期持有：持有优质个股并长期持有，以获得持续稳定的收益。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适度分散：不要把所有的钱都投入到一个或少数几个个股中，通过适度分散降低投资风险。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关注市场情绪：注意市场走势和投资者情绪的变化，避免盲目跟风和过度交易。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成长股投资策略</a:t>
            </a:r>
            <a:endParaRPr altLang="en-US" lang="zh-CN"/>
          </a:p>
        </p:txBody>
      </p:sp>
      <p:sp>
        <p:nvSpPr>
          <p:cNvPr id="10497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定义：成长股是指具有高成长潜力和低或无股息的公司，通常处于扩张阶段。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投资特点：投资者看重公司未来的增长潜力，愿意承担较高的风险以换取潜在的高回报。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选择标准：选择具有高增长潜力和竞争优势的企业，关注管理层、市场前景等因素。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风险与回报：成长股投资风险较高，但长期回报潜力巨大。适合风险承受能力较高的投资者。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趋势交易策略</a:t>
            </a:r>
            <a:endParaRPr altLang="en-US" lang="zh-CN"/>
          </a:p>
        </p:txBody>
      </p:sp>
      <p:sp>
        <p:nvSpPr>
          <p:cNvPr id="10498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止损止盈：设置合理的止损止盈点，控制风险和收益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关注基本面和技术面：结合市场走势和公司基本面进行分析，提高交易胜率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跟随趋势：在上升趋势时买入，在下跌趋势时卖出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控制仓位：合理分配资金，避免重仓亏损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风险控制与止损</a:t>
            </a:r>
            <a:endParaRPr altLang="en-US" lang="zh-CN"/>
          </a:p>
        </p:txBody>
      </p:sp>
      <p:sp>
        <p:nvSpPr>
          <p:cNvPr id="10499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设定止损点：在投资前设定明确的止损点，一旦达到该点就及时离场，控制亏损幅度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风险分散：不要把所有资金都投入到一个或少数几个股票中，应分散投资以降低整体风险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保持冷静：在股市波动大的时候，保持冷静的头脑，不被情绪左右，理性分析市场走势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定期评估：定期评估自己的投资组合，根据市场变化及时调整，保持风险与收益的平衡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投资者风险教育与保护</a:t>
            </a:r>
            <a:endParaRPr altLang="en-US" dirty="0" lang="zh-CN"/>
          </a:p>
        </p:txBody>
      </p:sp>
      <p:sp>
        <p:nvSpPr>
          <p:cNvPr id="1049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风险认知与评估</a:t>
            </a:r>
            <a:endParaRPr altLang="en-US" lang="zh-CN"/>
          </a:p>
        </p:txBody>
      </p:sp>
      <p:sp>
        <p:nvSpPr>
          <p:cNvPr id="10499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风险认知：了解投资股市的风险，包括市场风险、流动性风险等。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风险评估：评估自身风险承受能力，选择适合自己的投资策略和产品。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风险管理：采取分散投资、定期调整等策略降低风险。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风险监控：持续关注市场动态，及时调整投资组合，控制风险。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资产配置与多元化投资</a:t>
            </a:r>
            <a:endParaRPr altLang="en-US" lang="zh-CN"/>
          </a:p>
        </p:txBody>
      </p:sp>
      <p:sp>
        <p:nvSpPr>
          <p:cNvPr id="10500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资产配置：投资者应根据自身的风险承受能力和投资目标，合理配置股票、债券、现金等资产，以降低单一资产的风险。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多元化投资：通过分散投资于不同的资产类别、行业和地区，可以降低投资组合的整体风险，提高投资收益的稳定性。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风险管理：投资者应了解各类资产的风险特征，定期评估投资组合的风险水平，及时调整资产配置以降低风险。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长期投资：股市投资具有长期性，投资者应保持理性，避免盲目跟风和短线操作，以实现长期稳定的收益。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理性投资与防范诈骗</a:t>
            </a:r>
            <a:endParaRPr altLang="en-US" lang="zh-CN"/>
          </a:p>
        </p:txBody>
      </p:sp>
      <p:sp>
        <p:nvSpPr>
          <p:cNvPr id="10501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投资者应具备基本的风险意识，了解投资风险与诈骗风险的区别。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学习识别常见的投资诈骗手段，如虚假宣传、非法集资等。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谨慎选择投资平台和产品，避免盲目跟风和贪图高收益。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及时向监管部门举报涉嫌诈骗的行为，维护自身合法权益。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投资者权益保护与维权途径</a:t>
            </a:r>
            <a:endParaRPr altLang="en-US" lang="zh-CN"/>
          </a:p>
        </p:txBody>
      </p:sp>
      <p:sp>
        <p:nvSpPr>
          <p:cNvPr id="10501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维权途径：通过法律途径、监管机构、投资者协会等维护自身权益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投资者权益：了解自身权益，包括知情权、收益权、参与权等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风险教育与保护：提高风险意识，采取适当的风险管理措施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投资知识普及：了解投资基础知识，提高投资技能和风险识别能力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1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1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2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4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2024-01-06T05:58:24Z</dcterms:created>
  <dcterms:modified xsi:type="dcterms:W3CDTF">2024-01-06T05:58:24Z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bc4a9ad5cbd844ddabad843b2bb0b46f_21</vt:lpwstr>
  </property>
</Properties>
</file>