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072" r:id="rId1"/>
    <p:sldMasterId id="2147484109" r:id="rId2"/>
  </p:sldMasterIdLst>
  <p:notesMasterIdLst>
    <p:notesMasterId r:id="rId3"/>
  </p:notesMasterIdLst>
  <p:sldIdLst>
    <p:sldId id="454" r:id="rId4"/>
    <p:sldId id="457" r:id="rId5"/>
    <p:sldId id="460" r:id="rId6"/>
    <p:sldId id="463" r:id="rId7"/>
    <p:sldId id="466" r:id="rId8"/>
    <p:sldId id="469" r:id="rId9"/>
    <p:sldId id="472" r:id="rId10"/>
    <p:sldId id="475" r:id="rId11"/>
    <p:sldId id="478" r:id="rId12"/>
    <p:sldId id="481" r:id="rId13"/>
    <p:sldId id="484" r:id="rId14"/>
    <p:sldId id="487" r:id="rId15"/>
    <p:sldId id="490" r:id="rId16"/>
    <p:sldId id="493" r:id="rId17"/>
    <p:sldId id="496" r:id="rId18"/>
    <p:sldId id="499" r:id="rId19"/>
    <p:sldId id="502" r:id="rId20"/>
    <p:sldId id="505" r:id="rId21"/>
    <p:sldId id="508" r:id="rId22"/>
    <p:sldId id="511" r:id="rId23"/>
    <p:sldId id="514" r:id="rId24"/>
    <p:sldId id="517" r:id="rId25"/>
    <p:sldId id="520" r:id="rId26"/>
    <p:sldId id="523" r:id="rId27"/>
    <p:sldId id="526" r:id="rId28"/>
    <p:sldId id="529" r:id="rId29"/>
    <p:sldId id="532" r:id="rId30"/>
    <p:sldId id="535" r:id="rId31"/>
    <p:sldId id="538" r:id="rId32"/>
    <p:sldId id="541" r:id="rId33"/>
    <p:sldId id="545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073" r:id="rId1"/>
    <p:sldLayoutId id="2147484074" r:id="rId2"/>
    <p:sldLayoutId id="2147484075" r:id="rId3"/>
    <p:sldLayoutId id="2147484076" r:id="rId4"/>
    <p:sldLayoutId id="2147484077" r:id="rId5"/>
    <p:sldLayoutId id="2147484078" r:id="rId6"/>
    <p:sldLayoutId id="2147484079" r:id="rId7"/>
    <p:sldLayoutId id="2147484080" r:id="rId8"/>
    <p:sldLayoutId id="2147484081" r:id="rId9"/>
    <p:sldLayoutId id="2147484082" r:id="rId10"/>
    <p:sldLayoutId id="214748408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110" r:id="rId1"/>
    <p:sldLayoutId id="2147484111" r:id="rId2"/>
    <p:sldLayoutId id="2147484112" r:id="rId3"/>
    <p:sldLayoutId id="2147484113" r:id="rId4"/>
    <p:sldLayoutId id="2147484114" r:id="rId5"/>
    <p:sldLayoutId id="2147484115" r:id="rId6"/>
    <p:sldLayoutId id="2147484116" r:id="rId7"/>
    <p:sldLayoutId id="2147484117" r:id="rId8"/>
    <p:sldLayoutId id="2147484118" r:id="rId9"/>
    <p:sldLayoutId id="2147484119" r:id="rId10"/>
    <p:sldLayoutId id="214748412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tags" Target="../tags/tag232.xml"/><Relationship Id="rId16" Type="http://schemas.openxmlformats.org/officeDocument/2006/relationships/tags" Target="../tags/tag233.xml"/><Relationship Id="rId17" Type="http://schemas.openxmlformats.org/officeDocument/2006/relationships/tags" Target="../tags/tag234.xml"/><Relationship Id="rId18" Type="http://schemas.openxmlformats.org/officeDocument/2006/relationships/tags" Target="../tags/tag235.xml"/><Relationship Id="rId19" Type="http://schemas.openxmlformats.org/officeDocument/2006/relationships/tags" Target="../tags/tag236.xml"/><Relationship Id="rId20" Type="http://schemas.openxmlformats.org/officeDocument/2006/relationships/tags" Target="../tags/tag237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tags" Target="../tags/tag269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tags" Target="../tags/tag340.xml"/><Relationship Id="rId14" Type="http://schemas.openxmlformats.org/officeDocument/2006/relationships/tags" Target="../tags/tag341.xml"/><Relationship Id="rId15" Type="http://schemas.openxmlformats.org/officeDocument/2006/relationships/tags" Target="../tags/tag342.xml"/><Relationship Id="rId16" Type="http://schemas.openxmlformats.org/officeDocument/2006/relationships/tags" Target="../tags/tag343.xml"/><Relationship Id="rId17" Type="http://schemas.openxmlformats.org/officeDocument/2006/relationships/tags" Target="../tags/tag344.xml"/><Relationship Id="rId18" Type="http://schemas.openxmlformats.org/officeDocument/2006/relationships/tags" Target="../tags/tag345.xml"/><Relationship Id="rId19" Type="http://schemas.openxmlformats.org/officeDocument/2006/relationships/tags" Target="../tags/tag346.xml"/><Relationship Id="rId20" Type="http://schemas.openxmlformats.org/officeDocument/2006/relationships/tags" Target="../tags/tag347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tags" Target="../tags/tag360.xml"/><Relationship Id="rId14" Type="http://schemas.openxmlformats.org/officeDocument/2006/relationships/tags" Target="../tags/tag361.xml"/><Relationship Id="rId15" Type="http://schemas.openxmlformats.org/officeDocument/2006/relationships/tags" Target="../tags/tag362.xml"/><Relationship Id="rId16" Type="http://schemas.openxmlformats.org/officeDocument/2006/relationships/tags" Target="../tags/tag363.xml"/><Relationship Id="rId17" Type="http://schemas.openxmlformats.org/officeDocument/2006/relationships/tags" Target="../tags/tag364.xml"/><Relationship Id="rId18" Type="http://schemas.openxmlformats.org/officeDocument/2006/relationships/tags" Target="../tags/tag365.xml"/><Relationship Id="rId19" Type="http://schemas.openxmlformats.org/officeDocument/2006/relationships/tags" Target="../tags/tag366.xml"/><Relationship Id="rId20" Type="http://schemas.openxmlformats.org/officeDocument/2006/relationships/tags" Target="../tags/tag367.xml"/><Relationship Id="rId21" Type="http://schemas.openxmlformats.org/officeDocument/2006/relationships/tags" Target="../tags/tag368.xml"/><Relationship Id="rId22" Type="http://schemas.openxmlformats.org/officeDocument/2006/relationships/tags" Target="../tags/tag369.xml"/><Relationship Id="rId23" Type="http://schemas.openxmlformats.org/officeDocument/2006/relationships/tags" Target="../tags/tag370.xml"/><Relationship Id="rId24" Type="http://schemas.openxmlformats.org/officeDocument/2006/relationships/tags" Target="../tags/tag371.xml"/><Relationship Id="rId25" Type="http://schemas.openxmlformats.org/officeDocument/2006/relationships/tags" Target="../tags/tag372.xml"/><Relationship Id="rId26" Type="http://schemas.openxmlformats.org/officeDocument/2006/relationships/tags" Target="../tags/tag373.xml"/><Relationship Id="rId27" Type="http://schemas.openxmlformats.org/officeDocument/2006/relationships/tags" Target="../tags/tag374.xml"/><Relationship Id="rId28" Type="http://schemas.openxmlformats.org/officeDocument/2006/relationships/tags" Target="../tags/tag375.xml"/><Relationship Id="rId29" Type="http://schemas.openxmlformats.org/officeDocument/2006/relationships/tags" Target="../tags/tag376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tags" Target="../tags/tag385.xml"/><Relationship Id="rId10" Type="http://schemas.openxmlformats.org/officeDocument/2006/relationships/tags" Target="../tags/tag386.xml"/><Relationship Id="rId11" Type="http://schemas.openxmlformats.org/officeDocument/2006/relationships/tags" Target="../tags/tag387.xml"/><Relationship Id="rId12" Type="http://schemas.openxmlformats.org/officeDocument/2006/relationships/tags" Target="../tags/tag388.xml"/><Relationship Id="rId13" Type="http://schemas.openxmlformats.org/officeDocument/2006/relationships/tags" Target="../tags/tag389.xml"/><Relationship Id="rId14" Type="http://schemas.openxmlformats.org/officeDocument/2006/relationships/tags" Target="../tags/tag390.xml"/><Relationship Id="rId15" Type="http://schemas.openxmlformats.org/officeDocument/2006/relationships/tags" Target="../tags/tag391.xml"/><Relationship Id="rId16" Type="http://schemas.openxmlformats.org/officeDocument/2006/relationships/tags" Target="../tags/tag392.xml"/><Relationship Id="rId17" Type="http://schemas.openxmlformats.org/officeDocument/2006/relationships/tags" Target="../tags/tag393.xml"/><Relationship Id="rId18" Type="http://schemas.openxmlformats.org/officeDocument/2006/relationships/tags" Target="../tags/tag394.xml"/><Relationship Id="rId19" Type="http://schemas.openxmlformats.org/officeDocument/2006/relationships/tags" Target="../tags/tag395.xml"/><Relationship Id="rId20" Type="http://schemas.openxmlformats.org/officeDocument/2006/relationships/tags" Target="../tags/tag396.xml"/><Relationship Id="rId21" Type="http://schemas.openxmlformats.org/officeDocument/2006/relationships/tags" Target="../tags/tag397.xml"/><Relationship Id="rId22" Type="http://schemas.openxmlformats.org/officeDocument/2006/relationships/tags" Target="../tags/tag398.xml"/><Relationship Id="rId23" Type="http://schemas.openxmlformats.org/officeDocument/2006/relationships/tags" Target="../tags/tag399.xml"/><Relationship Id="rId24" Type="http://schemas.openxmlformats.org/officeDocument/2006/relationships/tags" Target="../tags/tag400.xml"/><Relationship Id="rId25" Type="http://schemas.openxmlformats.org/officeDocument/2006/relationships/tags" Target="../tags/tag401.xml"/><Relationship Id="rId26" Type="http://schemas.openxmlformats.org/officeDocument/2006/relationships/tags" Target="../tags/tag402.xml"/><Relationship Id="rId27" Type="http://schemas.openxmlformats.org/officeDocument/2006/relationships/tags" Target="../tags/tag403.xml"/><Relationship Id="rId28" Type="http://schemas.openxmlformats.org/officeDocument/2006/relationships/tags" Target="../tags/tag404.xml"/><Relationship Id="rId29" Type="http://schemas.openxmlformats.org/officeDocument/2006/relationships/tags" Target="../tags/tag405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tags" Target="../tags/tag409.xml"/><Relationship Id="rId5" Type="http://schemas.openxmlformats.org/officeDocument/2006/relationships/tags" Target="../tags/tag410.xml"/><Relationship Id="rId6" Type="http://schemas.openxmlformats.org/officeDocument/2006/relationships/tags" Target="../tags/tag411.xml"/><Relationship Id="rId7" Type="http://schemas.openxmlformats.org/officeDocument/2006/relationships/tags" Target="../tags/tag412.xml"/><Relationship Id="rId8" Type="http://schemas.openxmlformats.org/officeDocument/2006/relationships/tags" Target="../tags/tag413.xml"/><Relationship Id="rId9" Type="http://schemas.openxmlformats.org/officeDocument/2006/relationships/tags" Target="../tags/tag414.xml"/><Relationship Id="rId10" Type="http://schemas.openxmlformats.org/officeDocument/2006/relationships/tags" Target="../tags/tag415.xml"/><Relationship Id="rId11" Type="http://schemas.openxmlformats.org/officeDocument/2006/relationships/tags" Target="../tags/tag416.xml"/><Relationship Id="rId12" Type="http://schemas.openxmlformats.org/officeDocument/2006/relationships/tags" Target="../tags/tag41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8.xml"/><Relationship Id="rId2" Type="http://schemas.openxmlformats.org/officeDocument/2006/relationships/tags" Target="../tags/tag419.xml"/><Relationship Id="rId3" Type="http://schemas.openxmlformats.org/officeDocument/2006/relationships/tags" Target="../tags/tag420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33.xml"/><Relationship Id="rId2" Type="http://schemas.openxmlformats.org/officeDocument/2006/relationships/tags" Target="../tags/tag434.xml"/><Relationship Id="rId3" Type="http://schemas.openxmlformats.org/officeDocument/2006/relationships/tags" Target="../tags/tag435.xml"/><Relationship Id="rId4" Type="http://schemas.openxmlformats.org/officeDocument/2006/relationships/tags" Target="../tags/tag436.xml"/><Relationship Id="rId5" Type="http://schemas.openxmlformats.org/officeDocument/2006/relationships/tags" Target="../tags/tag437.xml"/><Relationship Id="rId6" Type="http://schemas.openxmlformats.org/officeDocument/2006/relationships/tags" Target="../tags/tag438.xml"/><Relationship Id="rId7" Type="http://schemas.openxmlformats.org/officeDocument/2006/relationships/tags" Target="../tags/tag439.xml"/><Relationship Id="rId8" Type="http://schemas.openxmlformats.org/officeDocument/2006/relationships/tags" Target="../tags/tag440.xml"/><Relationship Id="rId9" Type="http://schemas.openxmlformats.org/officeDocument/2006/relationships/tags" Target="../tags/tag441.xml"/><Relationship Id="rId10" Type="http://schemas.openxmlformats.org/officeDocument/2006/relationships/tags" Target="../tags/tag442.xml"/><Relationship Id="rId11" Type="http://schemas.openxmlformats.org/officeDocument/2006/relationships/tags" Target="../tags/tag443.xml"/><Relationship Id="rId12" Type="http://schemas.openxmlformats.org/officeDocument/2006/relationships/tags" Target="../tags/tag444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45.xml"/><Relationship Id="rId2" Type="http://schemas.openxmlformats.org/officeDocument/2006/relationships/tags" Target="../tags/tag446.xml"/><Relationship Id="rId3" Type="http://schemas.openxmlformats.org/officeDocument/2006/relationships/tags" Target="../tags/tag447.xml"/><Relationship Id="rId4" Type="http://schemas.openxmlformats.org/officeDocument/2006/relationships/tags" Target="../tags/tag448.xml"/><Relationship Id="rId5" Type="http://schemas.openxmlformats.org/officeDocument/2006/relationships/tags" Target="../tags/tag449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>
            <a:normAutofit fontScale="94167"/>
          </a:bodyPr>
          <a:p>
            <a:r>
              <a:rPr altLang="en-US" dirty="0" lang="zh-CN"/>
              <a:t>机械制造行业在2024年的数字化转型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机械制造行业的现状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智能制造在机械制造业的应用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机械制造业数字化转型的关键要素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数字化转型的成功案例分析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机械制造业数字化转型的策略建议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64167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结论：数字化转型是机械制造业的必然选择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机械制造行业的现状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传统机械制造行业的挑战</a:t>
            </a:r>
            <a:endParaRPr altLang="en-US" lang="zh-CN"/>
          </a:p>
        </p:txBody>
      </p:sp>
      <p:sp>
        <p:nvSpPr>
          <p:cNvPr id="104894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市场竞争激烈，企业利润空间受到挤压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5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环保法规日益严格，企业面临环保压力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人力成本上升，企业负担加重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6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技术更新换代快，企业难以跟上发展步伐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智能制造的发展趋势</a:t>
            </a:r>
            <a:endParaRPr altLang="en-US" lang="zh-CN"/>
          </a:p>
        </p:txBody>
      </p:sp>
      <p:sp>
        <p:nvSpPr>
          <p:cNvPr id="104900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数字化转型加速，智能制造成为主流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1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工业互联网平台崛起，实现设备连接与数据交互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2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人工智能技术广泛应用，提升生产效率和产品质量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2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柔性制造和个性化生产成为新的发展方向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数字化转型的必要性</a:t>
            </a:r>
            <a:endParaRPr altLang="en-US" lang="zh-CN"/>
          </a:p>
        </p:txBody>
      </p:sp>
      <p:sp>
        <p:nvSpPr>
          <p:cNvPr id="104906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随着物联网、大数据、人工智能等技术的发展，数字化转型能够实现智能化生产、个性化定制和精细化管理的目标，满足消费者日益增长的需求。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传统机械制造行业面临成本高、效率低、质量不稳定等问题，数字化转型可以提高生产效率、降低成本、提升产品质量。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数字化转型可以促进企业与消费者之间的互动与沟通，实现精准营销和个性化服务，提高客户满意度和忠诚度。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数字化转型是企业适应未来发展的必然趋势，也是国家推动制造业转型升级的重要战略方向。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转型的机遇与挑战</a:t>
            </a:r>
            <a:endParaRPr altLang="en-US" lang="zh-CN"/>
          </a:p>
        </p:txBody>
      </p:sp>
      <p:sp>
        <p:nvSpPr>
          <p:cNvPr id="104911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机遇：数字化转型有助于提高机械制造行业的生产效率和产品质量，同时能够满足市场需求和客户需求。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挑战：数字化转型需要大量的资金和技术支持，同时需要解决数据安全和隐私保护等问题。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机遇与挑战并存：机械制造行业需要抓住数字化转型的机遇，同时也要积极应对挑战，制定科学合理的数字化转型战略。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创新发展：数字化转型需要机械制造行业不断创新和发展，探索新的商业模式和竞争策略，以适应市场变化和客户需求。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智能制造在机械制造业的应用</a:t>
            </a:r>
            <a:endParaRPr altLang="en-US" dirty="0" lang="zh-CN"/>
          </a:p>
        </p:txBody>
      </p:sp>
      <p:sp>
        <p:nvSpPr>
          <p:cNvPr id="10491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智能制造技术的优势</a:t>
            </a:r>
            <a:endParaRPr altLang="en-US" lang="zh-CN"/>
          </a:p>
        </p:txBody>
      </p:sp>
      <p:sp>
        <p:nvSpPr>
          <p:cNvPr id="10492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提高生产效率：通过自动化和智能化生产流程，减少人工干预，降低生产成本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优化产品设计：利用大数据和人工智能技术，实现产品设计的快速迭代和优化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提升产品质量：通过精确控制生产过程，减少人为因素对产品质量的影响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增强供应链管理：利用物联网和数据分析技术，实现供应链的实时监控和优化管理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智能制造技术在机械制造业的应用场景</a:t>
            </a:r>
            <a:endParaRPr altLang="en-US" lang="zh-CN"/>
          </a:p>
        </p:txBody>
      </p:sp>
      <p:sp>
        <p:nvSpPr>
          <p:cNvPr id="104928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自动化生产线：通过机器人和自动化设备实现高效、精准的生产，提高生产效率和产品质量。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数字化工厂：利用物联网、大数据等技术实现生产过程的数字化管理，提高生产效率和降低成本。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智能化维护：通过传感器和数据分析技术，实现设备的预测性维护，减少设备故障和维护成本。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定制化生产：利用数字化技术实现个性化定制生产，满足不同客户的需求，提高市场竞争力。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智能制造对机械制造业的影响</a:t>
            </a:r>
            <a:endParaRPr altLang="en-US" lang="zh-CN"/>
          </a:p>
        </p:txBody>
      </p:sp>
      <p:sp>
        <p:nvSpPr>
          <p:cNvPr id="104933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提高生产效率：通过自动化和智能化技术，减少人工干预，提高生产线的运行速度和产品质量。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降低成本：智能制造能够实现精细化生产，减少浪费和损耗，降低企业的制造成本。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增强个性化定制能力：智能制造能够快速响应市场需求，实现个性化定制，满足消费者多样化的需求。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提高供应链协同能力：通过数字化技术，实现供应链上下游企业的信息共享和协同作业，提高整个供应链的效率和灵活性。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智能制造的未来发展方向</a:t>
            </a:r>
            <a:endParaRPr altLang="en-US" lang="zh-CN"/>
          </a:p>
        </p:txBody>
      </p:sp>
      <p:sp>
        <p:nvSpPr>
          <p:cNvPr id="104939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智能化生产：利用人工智能和大数据技术提高生产效率和产品质量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数字化转型：通过数字化技术实现生产流程的优化和升级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定制化服务：满足个性化需求，提供定制化产品和服务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绿色环保：注重可持续发展，降低能耗和排放，实现绿色生产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机械制造业数字化转型的关键要素</a:t>
            </a:r>
            <a:endParaRPr altLang="en-US" dirty="0" lang="zh-CN"/>
          </a:p>
        </p:txBody>
      </p:sp>
      <p:sp>
        <p:nvSpPr>
          <p:cNvPr id="10494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数据采集与处理</a:t>
            </a:r>
            <a:endParaRPr altLang="en-US" lang="zh-CN"/>
          </a:p>
        </p:txBody>
      </p:sp>
      <p:sp>
        <p:nvSpPr>
          <p:cNvPr id="10494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数据采集：实时监测生产过程，收集设备运行数据和产品信息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数据安全：保障数据的安全性和隐私性，防止数据泄露和被攻击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数据存储：建立高效的数据存储和处理系统，保证数据的可追溯性和可靠性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数据处理：利用大数据分析技术，对采集的数据进行挖掘和分析，为决策提供支持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工业互联网平台的建设</a:t>
            </a:r>
            <a:endParaRPr altLang="en-US" lang="zh-CN"/>
          </a:p>
        </p:txBody>
      </p:sp>
      <p:sp>
        <p:nvSpPr>
          <p:cNvPr id="10495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优势：提升生产效率、降低成本、优化资源配置、增强企业竞争力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定义：工业互联网平台是实现机械制造业数字化转型的核心基础设施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功能：提供设备连接、数据采集、分析、可视化等服务，支持远程监控和智能决策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未来发展：随着5G、物联网等技术的普及，工业互联网平台将更加智能化、高效化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数字化工厂的构建与管理</a:t>
            </a:r>
            <a:endParaRPr altLang="en-US" lang="zh-CN"/>
          </a:p>
        </p:txBody>
      </p:sp>
      <p:sp>
        <p:nvSpPr>
          <p:cNvPr id="10496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数字化工厂的管理模式：智能化、网络化、协同化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数字化工厂的定义和意义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数字化工厂的构建要素：硬件、软件、数据、人员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数字化工厂的未来发展方向：人工智能、大数据、云计算等技术的应用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数字化转型的人才培养与引进</a:t>
            </a:r>
            <a:endParaRPr altLang="en-US" lang="zh-CN"/>
          </a:p>
        </p:txBody>
      </p:sp>
      <p:sp>
        <p:nvSpPr>
          <p:cNvPr id="104970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培养数字化人才：提供培训课程和在线学习资源，提高员工的数字化技能和知识。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引进外部人才：招聘具有数字化背景和经验的专业人才，为企业的数字化转型提供支持。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建立激励机制：设立奖励机制，鼓励员工积极学习和应用数字化技术，提高员工的积极性和参与度。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建立合作机制：与高校、研究机构等合作，共同培养和输送数字化人才，促进产学研合作。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数字化转型的成功案例分析</a:t>
            </a:r>
            <a:endParaRPr altLang="en-US" dirty="0" lang="zh-CN"/>
          </a:p>
        </p:txBody>
      </p:sp>
      <p:sp>
        <p:nvSpPr>
          <p:cNvPr id="10497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国内外数字化转型的成功经验</a:t>
            </a:r>
            <a:endParaRPr altLang="en-US" lang="zh-CN"/>
          </a:p>
        </p:txBody>
      </p:sp>
      <p:sp>
        <p:nvSpPr>
          <p:cNvPr id="104979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9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国内案例：海尔集团通过数字化转型实现智能制造，提升生产效率和产品质量。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9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9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国外案例：宝马汽车通过数字化转型实现个性化定制，提高客户满意度和品牌竞争力。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0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0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共同点：数字化转型需要强大的技术支持和创新思维，同时需要注重人才培养和组织文化的变革。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0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1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启示：数字化转型是机械制造行业未来发展的必然趋势，企业需要积极拥抱变革，不断创新，才能在激烈的市场竞争中立于不败之地。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数字化转型的典型企业分析</a:t>
            </a:r>
            <a:endParaRPr altLang="en-US" lang="zh-CN"/>
          </a:p>
        </p:txBody>
      </p:sp>
      <p:sp>
        <p:nvSpPr>
          <p:cNvPr id="10498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5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案例一：特斯拉汽车公司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5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案例二：西门子工业自动化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6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案例三：海尔集团智能制造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6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6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案例四：波音公司数字化转型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数字化转型的效益分析</a:t>
            </a:r>
            <a:endParaRPr altLang="en-US" lang="zh-CN"/>
          </a:p>
        </p:txBody>
      </p:sp>
      <p:sp>
        <p:nvSpPr>
          <p:cNvPr id="10499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提高生产效率：数字化转型可以优化生产流程，减少浪费，降低成本，提高生产效率。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增强产品创新能力：数字化转型可以提供更精准的数据分析，帮助企业更好地理解市场需求，优化产品设计，提高产品创新能力。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提升客户体验：数字化转型可以提供更加个性化的服务，满足客户需求，提高客户满意度和忠诚度。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增强企业竞争力：数字化转型可以提高企业的运营效率、产品创新能力和客户体验，从而增强企业的竞争力。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数字化转型的案例启示</a:t>
            </a:r>
            <a:endParaRPr altLang="en-US" lang="zh-CN"/>
          </a:p>
        </p:txBody>
      </p:sp>
      <p:sp>
        <p:nvSpPr>
          <p:cNvPr id="10499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案例选择：选择具有代表性的数字化转型成功案例，如智能制造、工业互联网等。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案例分析：分析案例中数字化转型的关键因素、实施过程、效果评估等，提炼出可借鉴的经验和教训。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案例启示：从案例分析中总结出数字化转型的启示，如企业需要具备创新思维、注重人才培养、加强数据安全等。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实际应用：将案例启示应用到机械制造行业的数字化转型中，提出具体的实施建议和策略。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机械制造业数字化转型的策略建议</a:t>
            </a:r>
            <a:endParaRPr altLang="en-US" dirty="0" lang="zh-CN"/>
          </a:p>
        </p:txBody>
      </p:sp>
      <p:sp>
        <p:nvSpPr>
          <p:cNvPr id="10500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政策层面的支持与引导</a:t>
            </a:r>
            <a:endParaRPr altLang="en-US" lang="zh-CN"/>
          </a:p>
        </p:txBody>
      </p:sp>
      <p:sp>
        <p:nvSpPr>
          <p:cNvPr id="10500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制定数字化转型相关政策，鼓励企业进行数字化升级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建立数字化转型标准体系，规范行业数字化发展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加强数字化转型人才培养和引进，提升企业数字化能力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加大对机械制造业数字化转型的资金支持力度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企业层面的战略规划与实施</a:t>
            </a:r>
            <a:endParaRPr altLang="en-US" lang="zh-CN"/>
          </a:p>
        </p:txBody>
      </p:sp>
      <p:sp>
        <p:nvSpPr>
          <p:cNvPr id="105014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4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4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5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5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5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5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6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6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8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制定数字化转型战略：明确数字化转型的目标、路径和关键指标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创新管理模式：采用敏捷、精益等新型管理模式，提高企业运营效率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建立数字化文化：培养员工的数字化思维，推动企业内部的数字化变革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加大投入：增加对数字化转型的资金、技术和人力资源投入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技术层面的创新与应用</a:t>
            </a:r>
            <a:endParaRPr altLang="en-US" lang="zh-CN"/>
          </a:p>
        </p:txBody>
      </p:sp>
      <p:sp>
        <p:nvSpPr>
          <p:cNvPr id="105022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2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2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2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3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3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3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4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4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引入先进的工业物联网技术，实现设备间的互联互通和数据共享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推广应用3D打印技术，实现定制化、小批量生产的快速响应和降低成本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采用云计算技术，实现数据存储和处理的云端化，提高数据处理效率和安全性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应用大数据和人工智能技术，对生产数据进行挖掘和分析，优化生产流程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社会层面的合作与共赢</a:t>
            </a:r>
            <a:endParaRPr altLang="en-US" lang="zh-CN"/>
          </a:p>
        </p:txBody>
      </p:sp>
      <p:sp>
        <p:nvSpPr>
          <p:cNvPr id="105030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0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建立跨行业的合作机制，共同推进数字化转型进程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0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0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加强与政府、研究机构的合作，获取政策支持和专业指导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1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1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积极参与国际合作，引进先进技术和管理经验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1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2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鼓励企业间的合作与资源共享，降低数字化转型的成本和风险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结论：数字化转型是机械制造业的必然选择</a:t>
            </a:r>
            <a:endParaRPr altLang="en-US" dirty="0" lang="zh-CN"/>
          </a:p>
        </p:txBody>
      </p:sp>
      <p:sp>
        <p:nvSpPr>
          <p:cNvPr id="10503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数字化转型对机械制造业的意义与价值</a:t>
            </a:r>
            <a:endParaRPr altLang="en-US" lang="zh-CN"/>
          </a:p>
        </p:txBody>
      </p:sp>
      <p:sp>
        <p:nvSpPr>
          <p:cNvPr id="105040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提高生产效率：数字化转型能够实现自动化生产，减少人工干预，提高生产效率。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降低成本：数字化转型能够实现精细化管理，减少浪费，降低制造成本。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提升产品质量：数字化转型能够实现精准控制，提高产品质量和稳定性。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增强市场竞争力：数字化转型能够快速响应市场需求，提高产品创新能力，增强市场竞争力。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未来机械制造业的发展趋势与展望</a:t>
            </a:r>
            <a:endParaRPr altLang="en-US" lang="zh-CN"/>
          </a:p>
        </p:txBody>
      </p:sp>
      <p:sp>
        <p:nvSpPr>
          <p:cNvPr id="105046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数字化转型加速，实现智能化生产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7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定制化需求增加，柔性制造成为核心竞争力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7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绿色环保成为行业重要发展方向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8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跨界合作与创新成为行业新常态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52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稻壳学院</a:t>
            </a:r>
            <a:endParaRPr altLang="en-US" dirty="0" lang="zh-CN"/>
          </a:p>
        </p:txBody>
      </p:sp>
      <p:sp>
        <p:nvSpPr>
          <p:cNvPr id="105052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52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70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21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76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32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4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420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449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2024-01-06T10:33:40Z</dcterms:created>
  <dcterms:modified xsi:type="dcterms:W3CDTF">2024-01-06T10:33:40Z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8fd165aa349843f89f6fba9a030ebe96_21</vt:lpwstr>
  </property>
</Properties>
</file>