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676" r:id="rId1"/>
    <p:sldMasterId id="2147491713" r:id="rId2"/>
  </p:sldMasterIdLst>
  <p:notesMasterIdLst>
    <p:notesMasterId r:id="rId3"/>
  </p:notesMasterIdLst>
  <p:sldIdLst>
    <p:sldId id="3987" r:id="rId4"/>
    <p:sldId id="3992" r:id="rId5"/>
    <p:sldId id="3996" r:id="rId6"/>
    <p:sldId id="3999" r:id="rId7"/>
    <p:sldId id="4002" r:id="rId8"/>
    <p:sldId id="4005" r:id="rId9"/>
    <p:sldId id="4008" r:id="rId10"/>
    <p:sldId id="4011" r:id="rId11"/>
    <p:sldId id="4014" r:id="rId12"/>
    <p:sldId id="4017" r:id="rId13"/>
    <p:sldId id="4020" r:id="rId14"/>
    <p:sldId id="4023" r:id="rId15"/>
    <p:sldId id="4026" r:id="rId16"/>
    <p:sldId id="4029" r:id="rId17"/>
    <p:sldId id="4032" r:id="rId18"/>
    <p:sldId id="4035" r:id="rId19"/>
    <p:sldId id="4038" r:id="rId20"/>
    <p:sldId id="4041" r:id="rId21"/>
    <p:sldId id="4044" r:id="rId22"/>
    <p:sldId id="4047" r:id="rId23"/>
    <p:sldId id="4050" r:id="rId24"/>
    <p:sldId id="4053" r:id="rId25"/>
    <p:sldId id="4056" r:id="rId26"/>
    <p:sldId id="4059" r:id="rId27"/>
    <p:sldId id="4062" r:id="rId28"/>
    <p:sldId id="4065" r:id="rId29"/>
    <p:sldId id="4068" r:id="rId30"/>
    <p:sldId id="4071" r:id="rId31"/>
    <p:sldId id="4074" r:id="rId32"/>
    <p:sldId id="4077" r:id="rId33"/>
    <p:sldId id="4080" r:id="rId34"/>
    <p:sldId id="408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677" r:id="rId1"/>
    <p:sldLayoutId id="2147491678" r:id="rId2"/>
    <p:sldLayoutId id="2147491679" r:id="rId3"/>
    <p:sldLayoutId id="2147491680" r:id="rId4"/>
    <p:sldLayoutId id="2147491681" r:id="rId5"/>
    <p:sldLayoutId id="2147491682" r:id="rId6"/>
    <p:sldLayoutId id="2147491683" r:id="rId7"/>
    <p:sldLayoutId id="2147491684" r:id="rId8"/>
    <p:sldLayoutId id="2147491685" r:id="rId9"/>
    <p:sldLayoutId id="2147491686" r:id="rId10"/>
    <p:sldLayoutId id="21474916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714" r:id="rId1"/>
    <p:sldLayoutId id="2147491715" r:id="rId2"/>
    <p:sldLayoutId id="2147491716" r:id="rId3"/>
    <p:sldLayoutId id="2147491717" r:id="rId4"/>
    <p:sldLayoutId id="2147491718" r:id="rId5"/>
    <p:sldLayoutId id="2147491719" r:id="rId6"/>
    <p:sldLayoutId id="2147491720" r:id="rId7"/>
    <p:sldLayoutId id="2147491721" r:id="rId8"/>
    <p:sldLayoutId id="2147491722" r:id="rId9"/>
    <p:sldLayoutId id="2147491723" r:id="rId10"/>
    <p:sldLayoutId id="214749172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tags" Target="../tags/tag132.xml"/><Relationship Id="rId16" Type="http://schemas.openxmlformats.org/officeDocument/2006/relationships/tags" Target="../tags/tag133.xml"/><Relationship Id="rId17" Type="http://schemas.openxmlformats.org/officeDocument/2006/relationships/tags" Target="../tags/tag134.xml"/><Relationship Id="rId18" Type="http://schemas.openxmlformats.org/officeDocument/2006/relationships/tags" Target="../tags/tag135.xml"/><Relationship Id="rId19" Type="http://schemas.openxmlformats.org/officeDocument/2006/relationships/tags" Target="../tags/tag136.xml"/><Relationship Id="rId20" Type="http://schemas.openxmlformats.org/officeDocument/2006/relationships/tags" Target="../tags/tag137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2024年电子商务行业跨境电商发展策略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跨境电商的运营策略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跨境电商的法律法规与合规性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跨境电商的成功案例分析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总结与展望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跨境电商的发展趋势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跨境电商的挑战与机遇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跨境电商的发展趋势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全球电商市场的增长趋势</a:t>
            </a:r>
            <a:endParaRPr altLang="en-US" lang="zh-CN"/>
          </a:p>
        </p:txBody>
      </p:sp>
      <p:sp>
        <p:nvSpPr>
          <p:cNvPr id="10488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全球电商市场持续增长，成为经济增长的重要引擎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数字化、智能化、个性化成为跨境电商发展的新趋势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跨境电商将进一步推动全球供应链的优化和升级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跨境电商成为全球电商市场增长的重要动力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跨境电商的崛起</a:t>
            </a:r>
            <a:endParaRPr altLang="en-US" lang="zh-CN"/>
          </a:p>
        </p:txBody>
      </p:sp>
      <p:sp>
        <p:nvSpPr>
          <p:cNvPr id="10489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全球电商市场持续增长，跨境电商成为重要驱动力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数字化、智能化技术推动跨境电商转型升级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消费者需求多样化，跨境电商提供更多选择和便利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政策支持力度加大，促进跨境电商快速发展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消费者行为的变化</a:t>
            </a:r>
            <a:endParaRPr altLang="en-US" lang="zh-CN"/>
          </a:p>
        </p:txBody>
      </p:sp>
      <p:sp>
        <p:nvSpPr>
          <p:cNvPr id="10489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移动端购物成为主流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社交电商和内容电商崛起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消费者对个性化需求的追求增加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跨境电商逐渐成为消费新趋势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电商平台的竞争格局</a:t>
            </a:r>
            <a:endParaRPr altLang="en-US" lang="zh-CN"/>
          </a:p>
        </p:txBody>
      </p:sp>
      <p:sp>
        <p:nvSpPr>
          <p:cNvPr id="10490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跨境电商平台数量增长迅速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平台差异化竞争，特色服务涌现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平台整合资源，提升用户体验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平台间竞争激烈，价格战频发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跨境电商的挑战与机遇</a:t>
            </a:r>
            <a:endParaRPr altLang="en-US" dirty="0" lang="zh-CN"/>
          </a:p>
        </p:txBody>
      </p:sp>
      <p:sp>
        <p:nvSpPr>
          <p:cNvPr id="10491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跨境电商面临的挑战</a:t>
            </a:r>
            <a:endParaRPr altLang="en-US" lang="zh-CN"/>
          </a:p>
        </p:txBody>
      </p:sp>
      <p:sp>
        <p:nvSpPr>
          <p:cNvPr id="10491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物流成本高昂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海关税收政策变化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语言和文化差异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跨境电商的机遇</a:t>
            </a:r>
            <a:endParaRPr altLang="en-US" lang="zh-CN"/>
          </a:p>
        </p:txBody>
      </p:sp>
      <p:sp>
        <p:nvSpPr>
          <p:cNvPr id="10491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全球市场拓展：跨境电商为企业提供了更广阔的市场空间，可以接触到更多的潜在客户。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品牌建设：跨境电商平台为企业提供了展示品牌形象的机会，有助于提升品牌知名度和美誉度。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降低成本：跨境电商减少了中间环节，降低了交易成本，提高了运营效率。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创新商业模式：跨境电商的发展推动了商业模式的创新，为企业提供了更多的商业机会和发展空间。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跨境电商的创新模式</a:t>
            </a:r>
            <a:endParaRPr altLang="en-US" lang="zh-CN"/>
          </a:p>
        </p:txBody>
      </p:sp>
      <p:sp>
        <p:nvSpPr>
          <p:cNvPr id="10492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社交电商：利用社交媒体平台进行商品销售和推广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跨境电商平台：建立全球化的电商平台，提供一站式购物服务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跨境电商物流：优化物流体系，提高配送效率，降低物流成本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跨境电商支付：提供多种支付方式，方便消费者进行跨境购物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跨境电商的未来发展方向</a:t>
            </a:r>
            <a:endParaRPr altLang="en-US" lang="zh-CN"/>
          </a:p>
        </p:txBody>
      </p:sp>
      <p:sp>
        <p:nvSpPr>
          <p:cNvPr id="10492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供应链优化：整合全球资源，实现更高效的物流和库存管理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品牌建设：提升品牌价值和知名度，增强消费者信任和忠诚度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多元化市场拓展：开拓新兴市场，应对不同地区的需求和挑战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跨境电商的运营策略</a:t>
            </a:r>
            <a:endParaRPr altLang="en-US" dirty="0" lang="zh-CN"/>
          </a:p>
        </p:txBody>
      </p:sp>
      <p:sp>
        <p:nvSpPr>
          <p:cNvPr id="10493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产品选择策略</a:t>
            </a:r>
            <a:endParaRPr altLang="en-US" lang="zh-CN"/>
          </a:p>
        </p:txBody>
      </p:sp>
      <p:sp>
        <p:nvSpPr>
          <p:cNvPr id="10493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市场需求分析：了解目标市场的需求和消费者偏好，选择具有潜力的产品。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品质保证：选择质量可靠、有品牌影响力的产品，确保消费者信任度。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多样化产品：根据市场需求和消费者喜好，不断更新和扩充产品线，提高客户粘性。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竞争分析：研究竞争对手的产品和销售情况，避免与强势品牌直接竞争。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营销推广策略</a:t>
            </a:r>
            <a:endParaRPr altLang="en-US" lang="zh-CN"/>
          </a:p>
        </p:txBody>
      </p:sp>
      <p:sp>
        <p:nvSpPr>
          <p:cNvPr id="10494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利用社交媒体进行广告投放和内容营销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搜索引擎优化（SEO）和搜索引擎营销（SEM）提高网站排名和曝光率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利用跨境电商平台的数据分析工具进行精准营销和个性化推荐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合作与联盟，与其他跨境电商企业或品牌进行合作，共同推广产品和服务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物流配送策略</a:t>
            </a:r>
            <a:endParaRPr altLang="en-US" lang="zh-CN"/>
          </a:p>
        </p:txBody>
      </p:sp>
      <p:sp>
        <p:nvSpPr>
          <p:cNvPr id="10495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优化物流配送网络，提高配送效率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降低物流成本，提升竞争力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建立海外仓储，提高仓储管理能力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完善物流信息平台，实现信息共享与协同作业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售后服务策略</a:t>
            </a:r>
            <a:endParaRPr altLang="en-US" lang="zh-CN"/>
          </a:p>
        </p:txBody>
      </p:sp>
      <p:sp>
        <p:nvSpPr>
          <p:cNvPr id="10495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建立完善的客户服务体系，提供全天候在线客服支持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优化退换货流程，提高退换货效率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定期回访客户，收集客户反馈，持续改进产品和服务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建立客户忠诚计划，提供优惠和礼品，增加客户粘性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跨境电商的法律法规与合规性</a:t>
            </a:r>
            <a:endParaRPr altLang="en-US" dirty="0" lang="zh-CN"/>
          </a:p>
        </p:txBody>
      </p:sp>
      <p:sp>
        <p:nvSpPr>
          <p:cNvPr id="10496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跨境电商的税收政策</a:t>
            </a:r>
            <a:endParaRPr altLang="en-US" lang="zh-CN"/>
          </a:p>
        </p:txBody>
      </p:sp>
      <p:sp>
        <p:nvSpPr>
          <p:cNvPr id="10496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跨境电商税收政策的主要内容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跨境电商税收政策概述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跨境电商税收政策的实施与监管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跨境电商税收政策的影响与展望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数据保护与隐私政策</a:t>
            </a:r>
            <a:endParaRPr altLang="en-US" lang="zh-CN"/>
          </a:p>
        </p:txBody>
      </p:sp>
      <p:sp>
        <p:nvSpPr>
          <p:cNvPr id="10496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跨境电商涉及的数据类型和保护要求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跨境传输数据的合规性和风险控制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隐私政策的制定和实施要求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数据安全和隐私保护的监管机构和相关法规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知识产权保护政策</a:t>
            </a:r>
            <a:endParaRPr altLang="en-US" lang="zh-CN"/>
          </a:p>
        </p:txBody>
      </p:sp>
      <p:sp>
        <p:nvSpPr>
          <p:cNvPr id="10497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跨境电商需遵守的知识产权法规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侵权行为的定义及处罚措施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知识产权审查流程和要求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合规性对跨境电商的重要性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消费者权益保护政策</a:t>
            </a:r>
            <a:endParaRPr altLang="en-US" lang="zh-CN"/>
          </a:p>
        </p:txBody>
      </p:sp>
      <p:sp>
        <p:nvSpPr>
          <p:cNvPr id="10498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跨境电商平台需遵守消费者权益保护法规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保障消费者个人信息不被泄露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提供清晰的商品信息，确保消费者知情权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设立退货退款机制，保障消费者权益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跨境电商的成功案例分析</a:t>
            </a:r>
            <a:endParaRPr altLang="en-US" dirty="0" lang="zh-CN"/>
          </a:p>
        </p:txBody>
      </p:sp>
      <p:sp>
        <p:nvSpPr>
          <p:cNvPr id="1049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成功的跨境电商平台案例</a:t>
            </a:r>
            <a:endParaRPr altLang="en-US" lang="zh-CN"/>
          </a:p>
        </p:txBody>
      </p:sp>
      <p:sp>
        <p:nvSpPr>
          <p:cNvPr id="104990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0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亚马逊：全球最大的电商平台，提供一站式购物体验，拥有广泛的商品种类和卖家资源。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阿里巴巴：中国最大的电商平台，拥有庞大的用户群体和商家资源，提供多种跨境电商服务。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京东全球购：中国知名电商平台京东旗下的跨境电商平台，以自营模式为主，提供品质保证。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洋码头：中国最早的跨境电商平台之一，以海外直邮模式为主，提供丰富的海外商品和购物体验。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成功的跨境电商卖家案例</a:t>
            </a:r>
            <a:endParaRPr altLang="en-US" lang="zh-CN"/>
          </a:p>
        </p:txBody>
      </p:sp>
      <p:sp>
        <p:nvSpPr>
          <p:cNvPr id="1049960" name="矩形: 圆角 23"/>
          <p:cNvSpPr/>
          <p:nvPr>
            <p:custDataLst>
              <p:tags r:id="rId1"/>
            </p:custDataLst>
          </p:nvPr>
        </p:nvSpPr>
        <p:spPr>
          <a:xfrm>
            <a:off x="838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962" name="矩形: 圆角 27"/>
          <p:cNvSpPr/>
          <p:nvPr>
            <p:custDataLst>
              <p:tags r:id="rId2"/>
            </p:custDataLst>
          </p:nvPr>
        </p:nvSpPr>
        <p:spPr>
          <a:xfrm>
            <a:off x="6374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964" name="矩形: 圆角 6"/>
          <p:cNvSpPr/>
          <p:nvPr>
            <p:custDataLst>
              <p:tags r:id="rId3"/>
            </p:custDataLst>
          </p:nvPr>
        </p:nvSpPr>
        <p:spPr>
          <a:xfrm>
            <a:off x="838200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966" name="矩形: 圆角 9"/>
          <p:cNvSpPr/>
          <p:nvPr>
            <p:custDataLst>
              <p:tags r:id="rId4"/>
            </p:custDataLst>
          </p:nvPr>
        </p:nvSpPr>
        <p:spPr>
          <a:xfrm>
            <a:off x="1017173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5"/>
            </p:custDataLst>
          </p:nvPr>
        </p:nvSpPr>
        <p:spPr>
          <a:xfrm>
            <a:off x="1017173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京东全球购：作为中国领先的跨境电商平台之一，京东全球购通过与海外品牌和供应商合作，为消费者提供高品质的商品和服务。</a:t>
            </a:r>
            <a:endParaRPr altLang="en-US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70" name="矩形: 圆角 24"/>
          <p:cNvSpPr/>
          <p:nvPr>
            <p:custDataLst>
              <p:tags r:id="rId6"/>
            </p:custDataLst>
          </p:nvPr>
        </p:nvSpPr>
        <p:spPr>
          <a:xfrm>
            <a:off x="1017173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972" name="正文"/>
          <p:cNvSpPr txBox="1"/>
          <p:nvPr>
            <p:custDataLst>
              <p:tags r:id="rId7"/>
            </p:custDataLst>
          </p:nvPr>
        </p:nvSpPr>
        <p:spPr>
          <a:xfrm>
            <a:off x="1017173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亚马逊：作为全球最大的电商平台，亚马逊通过跨境电商将产品销售到全球各地，为卖家提供了广阔的市场和机会。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74" name="矩形: 圆角 28"/>
          <p:cNvSpPr/>
          <p:nvPr>
            <p:custDataLst>
              <p:tags r:id="rId8"/>
            </p:custDataLst>
          </p:nvPr>
        </p:nvSpPr>
        <p:spPr>
          <a:xfrm>
            <a:off x="6553174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9"/>
            </p:custDataLst>
          </p:nvPr>
        </p:nvSpPr>
        <p:spPr>
          <a:xfrm>
            <a:off x="6553174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阿里巴巴：作为中国最大的电商平台，阿里巴巴通过跨境电商将中国制造的产品销售到海外，为中小企业提供了便捷的出口通道。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78" name="矩形: 圆角 6"/>
          <p:cNvSpPr/>
          <p:nvPr>
            <p:custDataLst>
              <p:tags r:id="rId10"/>
            </p:custDataLst>
          </p:nvPr>
        </p:nvSpPr>
        <p:spPr>
          <a:xfrm>
            <a:off x="6373591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980" name="矩形: 圆角 9"/>
          <p:cNvSpPr/>
          <p:nvPr>
            <p:custDataLst>
              <p:tags r:id="rId11"/>
            </p:custDataLst>
          </p:nvPr>
        </p:nvSpPr>
        <p:spPr>
          <a:xfrm>
            <a:off x="6552565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982" name="正文"/>
          <p:cNvSpPr txBox="1"/>
          <p:nvPr>
            <p:custDataLst>
              <p:tags r:id="rId12"/>
            </p:custDataLst>
          </p:nvPr>
        </p:nvSpPr>
        <p:spPr>
          <a:xfrm>
            <a:off x="6552565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 fontScale="95556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唯品会：作为中国知名的跨境电商平台之一，唯品会专注于海外品牌折扣销售，通过与品牌直接合作，为消费者提供正品保障和优质购物体验。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成功案例的共性分析</a:t>
            </a:r>
            <a:endParaRPr altLang="en-US" lang="zh-CN"/>
          </a:p>
        </p:txBody>
      </p:sp>
      <p:sp>
        <p:nvSpPr>
          <p:cNvPr id="10500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强大的供应链管理能力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精准的市场定位和营销策略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高效的物流配送体系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丰富的产品线和优质的产品质量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从成功案例中汲取的经验教训</a:t>
            </a:r>
            <a:endParaRPr altLang="en-US" lang="zh-CN"/>
          </a:p>
        </p:txBody>
      </p:sp>
      <p:sp>
        <p:nvSpPr>
          <p:cNvPr id="10500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深入了解目标市场和消费者需求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选择可靠的物流和支付合作伙伴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注重产品质量和品牌建设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不断创新和优化商业模式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对跨境电商发展的总结</a:t>
            </a:r>
            <a:endParaRPr altLang="en-US" lang="zh-CN"/>
          </a:p>
        </p:txBody>
      </p:sp>
      <p:sp>
        <p:nvSpPr>
          <p:cNvPr id="10501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跨境电商行业规模持续扩大，成为全球贸易的重要增长点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数字化转型加速，技术创新推动行业升级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政策环境不断完善，为跨境电商发展提供有力保障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竞争格局日益激烈，企业需不断提升自身竞争力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对未来电商行业的展望</a:t>
            </a:r>
            <a:endParaRPr altLang="en-US" lang="zh-CN"/>
          </a:p>
        </p:txBody>
      </p:sp>
      <p:sp>
        <p:nvSpPr>
          <p:cNvPr id="10502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全球电商市场将持续增长，新兴市场将加速发展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跨境电商将成为主流，推动全球贸易便利化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人工智能、大数据等新技术将进一步改变电商行业，提升用户体验和运营效率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电商行业将面临更严格的监管和合规挑战，需要加强自律和合作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对电商从业者的建议与启示</a:t>
            </a:r>
            <a:endParaRPr altLang="en-US" lang="zh-CN"/>
          </a:p>
        </p:txBody>
      </p:sp>
      <p:sp>
        <p:nvSpPr>
          <p:cNvPr id="10502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关注市场动态，及时调整经营策略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提升产品质量，加强品牌建设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拓展销售渠道，开拓国际市场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加强供应链整合，降低成本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4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4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6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2024-01-03T12:24:46Z</dcterms:created>
  <dcterms:modified xsi:type="dcterms:W3CDTF">2024-01-03T12:24:46Z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807c099ace654693a9e2a85b2784425d_21</vt:lpwstr>
  </property>
</Properties>
</file>