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7" r:id="rId7"/>
    <p:sldId id="339" r:id="rId8"/>
    <p:sldId id="349" r:id="rId9"/>
    <p:sldId id="351" r:id="rId10"/>
    <p:sldId id="352" r:id="rId11"/>
    <p:sldId id="342" r:id="rId12"/>
    <p:sldId id="344" r:id="rId13"/>
    <p:sldId id="345" r:id="rId14"/>
    <p:sldId id="353" r:id="rId15"/>
    <p:sldId id="354" r:id="rId16"/>
    <p:sldId id="346" r:id="rId17"/>
    <p:sldId id="356" r:id="rId18"/>
    <p:sldId id="347" r:id="rId19"/>
    <p:sldId id="357" r:id="rId20"/>
    <p:sldId id="358" r:id="rId21"/>
    <p:sldId id="257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8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第二章　实　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3　立方根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2" name="yt_shape_10862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861" name="yt_image_10861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64" name="yt_shape_10864"/>
          <p:cNvSpPr txBox="1"/>
          <p:nvPr/>
        </p:nvSpPr>
        <p:spPr>
          <a:xfrm>
            <a:off x="467999" y="1455093"/>
            <a:ext cx="653223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下面说法中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正确的是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65" name="yt_table_10865" title="H_204.16504"/>
              <p:cNvGraphicFramePr>
                <a:graphicFrameLocks noGrp="1"/>
              </p:cNvGraphicFramePr>
              <p:nvPr/>
            </p:nvGraphicFramePr>
            <p:xfrm>
              <a:off x="468074" y="2077191"/>
              <a:ext cx="5046663" cy="2592896"/>
            </p:xfrm>
            <a:graphic>
              <a:graphicData uri="http://schemas.openxmlformats.org/drawingml/2006/table">
                <a:tbl>
                  <a:tblPr/>
                  <a:tblGrid>
                    <a:gridCol w="5046663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64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的立方根是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4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27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的立方根是</a:t>
                          </a:r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49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的算术平方根是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±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7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的平方根是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±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3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865" name="yt_table_10865" title="H_204.16504"/>
              <p:cNvGraphicFramePr>
                <a:graphicFrameLocks noGrp="1"/>
              </p:cNvGraphicFramePr>
              <p:nvPr/>
            </p:nvGraphicFramePr>
            <p:xfrm>
              <a:off x="468074" y="2077191"/>
              <a:ext cx="5046663" cy="2592896"/>
            </p:xfrm>
            <a:graphic>
              <a:graphicData uri="http://schemas.openxmlformats.org/drawingml/2006/table">
                <a:tbl>
                  <a:tblPr/>
                  <a:tblGrid>
                    <a:gridCol w="5046663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64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的立方根是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4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90233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49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的算术平方根是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±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7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64960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5762788" y="1408287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6" name="yt_shape_10866"/>
          <p:cNvSpPr txBox="1"/>
          <p:nvPr/>
        </p:nvSpPr>
        <p:spPr>
          <a:xfrm>
            <a:off x="467999" y="612000"/>
            <a:ext cx="61218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下列运算不正确的是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67" name="yt_table_10867" title="H_104.185036"/>
              <p:cNvGraphicFramePr>
                <a:graphicFrameLocks noGrp="1"/>
              </p:cNvGraphicFramePr>
              <p:nvPr/>
            </p:nvGraphicFramePr>
            <p:xfrm>
              <a:off x="468074" y="1234098"/>
              <a:ext cx="8440993" cy="1484631"/>
            </p:xfrm>
            <a:graphic>
              <a:graphicData uri="http://schemas.openxmlformats.org/drawingml/2006/table">
                <a:tbl>
                  <a:tblPr/>
                  <a:tblGrid>
                    <a:gridCol w="5071111"/>
                    <a:gridCol w="3369882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altLang="zh-CN" sz="3200" b="0" i="0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2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altLang="zh-CN" sz="3200" b="0" i="0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9</m:t>
                                      </m:r>
                                    </m:e>
                                    <m:sup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9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9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）</m:t>
                                      </m:r>
                                    </m:e>
                                    <m:sup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9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32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3200" b="0" i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r>
                                    <a:rPr lang="zh-CN" altLang="zh-CN" sz="32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）</m:t>
                                  </m:r>
                                </m:e>
                                <m:sup>
                                  <m:r>
                                    <a:rPr lang="en-US" altLang="zh-CN" sz="32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3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867" name="yt_table_10867" title="H_104.185036"/>
              <p:cNvGraphicFramePr>
                <a:graphicFrameLocks noGrp="1"/>
              </p:cNvGraphicFramePr>
              <p:nvPr/>
            </p:nvGraphicFramePr>
            <p:xfrm>
              <a:off x="468074" y="1234098"/>
              <a:ext cx="8440993" cy="1484631"/>
            </p:xfrm>
            <a:graphic>
              <a:graphicData uri="http://schemas.openxmlformats.org/drawingml/2006/table">
                <a:tbl>
                  <a:tblPr/>
                  <a:tblGrid>
                    <a:gridCol w="5071111"/>
                    <a:gridCol w="3369882"/>
                  </a:tblGrid>
                  <a:tr h="8267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</a:tr>
                  <a:tr h="1280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68" name="yt_shape_10868"/>
              <p:cNvSpPr txBox="1"/>
              <p:nvPr/>
            </p:nvSpPr>
            <p:spPr>
              <a:xfrm>
                <a:off x="467999" y="2607744"/>
                <a:ext cx="8216993" cy="57778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的值不可能是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68" name="yt_shape_108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607744"/>
                <a:ext cx="8216993" cy="577787"/>
              </a:xfrm>
              <a:prstGeom prst="rect">
                <a:avLst/>
              </a:prstGeom>
              <a:blipFill rotWithShape="1">
                <a:blip r:embed="rId2"/>
                <a:stretch>
                  <a:fillRect t="-75" r="-1243" b="-129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870" name="yt_table_10870" title="H_49.92"/>
          <p:cNvGraphicFramePr>
            <a:graphicFrameLocks noGrp="1"/>
          </p:cNvGraphicFramePr>
          <p:nvPr/>
        </p:nvGraphicFramePr>
        <p:xfrm>
          <a:off x="468074" y="3236319"/>
          <a:ext cx="8803642" cy="633984"/>
        </p:xfrm>
        <a:graphic>
          <a:graphicData uri="http://schemas.openxmlformats.org/drawingml/2006/table">
            <a:tbl>
              <a:tblPr/>
              <a:tblGrid>
                <a:gridCol w="2749868"/>
                <a:gridCol w="2321243"/>
                <a:gridCol w="23212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872" name="yt_shape_10872"/>
          <p:cNvSpPr txBox="1"/>
          <p:nvPr/>
        </p:nvSpPr>
        <p:spPr>
          <a:xfrm>
            <a:off x="467999" y="3920951"/>
            <a:ext cx="9072997" cy="1501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的平方根是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的立方根是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4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</a:t>
            </a:r>
            <a:r>
              <a:rPr sz="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56388" y="565194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09025" y="2560938"/>
            <a:ext cx="473774" cy="665811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50438" y="3874145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589868" y="4285972"/>
                <a:ext cx="1259586" cy="947052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868" y="4285972"/>
                <a:ext cx="1259586" cy="947052"/>
              </a:xfrm>
              <a:prstGeom prst="rect">
                <a:avLst/>
              </a:prstGeom>
              <a:blipFill rotWithShape="1">
                <a:blip r:embed="rId3"/>
                <a:stretch>
                  <a:fillRect l="-38" t="-38" r="17" b="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5" name="yt_shape_10875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有一个正方体的集装箱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原体积为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27m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3130c,isEnd"/>
              </a:rPr>
              <a:t>现准备将其扩容以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盛放更多的货物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若要使其成为体积是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216m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的正方体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0d70e,isEnd"/>
              </a:rPr>
              <a:t>则它的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棱长需要增加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22892" y="1833162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77" name="yt_shape_10877"/>
              <p:cNvSpPr txBox="1"/>
              <p:nvPr/>
            </p:nvSpPr>
            <p:spPr>
              <a:xfrm>
                <a:off x="479425" y="840600"/>
                <a:ext cx="7797199" cy="122764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④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⑤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64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77" name="yt_shape_108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840600"/>
                <a:ext cx="7797199" cy="1227644"/>
              </a:xfrm>
              <a:prstGeom prst="rect">
                <a:avLst/>
              </a:prstGeom>
              <a:blipFill rotWithShape="1">
                <a:blip r:embed="rId1"/>
                <a:stretch>
                  <a:fillRect t="-40" r="-904" b="-42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79" name="yt_shape_10879"/>
          <p:cNvSpPr txBox="1"/>
          <p:nvPr/>
        </p:nvSpPr>
        <p:spPr>
          <a:xfrm>
            <a:off x="479425" y="2119032"/>
            <a:ext cx="389850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的立方根是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80" name="yt_shape_10880"/>
              <p:cNvSpPr txBox="1"/>
              <p:nvPr/>
            </p:nvSpPr>
            <p:spPr>
              <a:xfrm>
                <a:off x="479425" y="2741130"/>
                <a:ext cx="5437386" cy="323062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125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 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000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80" name="yt_shape_108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741130"/>
                <a:ext cx="5437386" cy="3230628"/>
              </a:xfrm>
              <a:prstGeom prst="rect">
                <a:avLst/>
              </a:prstGeom>
              <a:blipFill rotWithShape="1">
                <a:blip r:embed="rId2"/>
                <a:stretch>
                  <a:fillRect t="-15" r="-1719" b="-7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yt_shape_10875"/>
          <p:cNvSpPr txBox="1"/>
          <p:nvPr/>
        </p:nvSpPr>
        <p:spPr>
          <a:xfrm>
            <a:off x="479425" y="456552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求下列各数的立方根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8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8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9" grpId="0" build="allAtOnce"/>
      <p:bldP spid="10880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82" name="yt_shape_10882"/>
              <p:cNvSpPr txBox="1"/>
              <p:nvPr/>
            </p:nvSpPr>
            <p:spPr>
              <a:xfrm>
                <a:off x="467999" y="612135"/>
                <a:ext cx="3510192" cy="53982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82" name="yt_shape_108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135"/>
                <a:ext cx="3510192" cy="539828"/>
              </a:xfrm>
              <a:prstGeom prst="rect">
                <a:avLst/>
              </a:prstGeom>
              <a:blipFill rotWithShape="1">
                <a:blip r:embed="rId1"/>
                <a:stretch>
                  <a:fillRect t="-117" r="-4489" b="-21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84" name="yt_shape_10884"/>
              <p:cNvSpPr txBox="1"/>
              <p:nvPr/>
            </p:nvSpPr>
            <p:spPr>
              <a:xfrm>
                <a:off x="467999" y="1202763"/>
                <a:ext cx="7988982" cy="108055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84" name="yt_shape_108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202763"/>
                <a:ext cx="7988982" cy="1080552"/>
              </a:xfrm>
              <a:prstGeom prst="rect">
                <a:avLst/>
              </a:prstGeom>
              <a:blipFill rotWithShape="1">
                <a:blip r:embed="rId2"/>
                <a:stretch>
                  <a:fillRect t="-9409" r="-1406" b="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yt_shape_10886"/>
              <p:cNvSpPr txBox="1"/>
              <p:nvPr/>
            </p:nvSpPr>
            <p:spPr>
              <a:xfrm>
                <a:off x="468103" y="2334115"/>
                <a:ext cx="6629187" cy="38052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⑤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64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64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64</m:t>
                                </m:r>
                              </m:den>
                            </m:f>
                          </m:e>
                        </m:rad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" name="yt_shape_108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334115"/>
                <a:ext cx="6629187" cy="3805209"/>
              </a:xfrm>
              <a:prstGeom prst="rect">
                <a:avLst/>
              </a:prstGeom>
              <a:blipFill rotWithShape="1">
                <a:blip r:embed="rId3"/>
                <a:stretch>
                  <a:fillRect l="-2" t="-13" r="-1678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2" grpId="0" build="allAtOnce"/>
      <p:bldP spid="10884" grpId="0" build="allAtOnce"/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88" name="yt_shape_10888"/>
              <p:cNvSpPr txBox="1"/>
              <p:nvPr/>
            </p:nvSpPr>
            <p:spPr>
              <a:xfrm>
                <a:off x="467999" y="612000"/>
                <a:ext cx="10807126" cy="127426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计算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zh-CN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　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zh-CN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　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88" name="yt_shape_108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10807126" cy="1274260"/>
              </a:xfrm>
              <a:prstGeom prst="rect">
                <a:avLst/>
              </a:prstGeom>
              <a:blipFill rotWithShape="1">
                <a:blip r:embed="rId1"/>
                <a:stretch>
                  <a:fillRect t="-39" r="-746" b="-145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91" name="yt_shape_10891"/>
          <p:cNvSpPr txBox="1"/>
          <p:nvPr/>
        </p:nvSpPr>
        <p:spPr>
          <a:xfrm>
            <a:off x="467999" y="1918970"/>
            <a:ext cx="512960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92" name="yt_shape_10892"/>
              <p:cNvSpPr txBox="1"/>
              <p:nvPr/>
            </p:nvSpPr>
            <p:spPr>
              <a:xfrm>
                <a:off x="467999" y="2541068"/>
                <a:ext cx="3327449" cy="62068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92" name="yt_shape_108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541068"/>
                <a:ext cx="3327449" cy="620683"/>
              </a:xfrm>
              <a:prstGeom prst="rect">
                <a:avLst/>
              </a:prstGeom>
              <a:blipFill rotWithShape="1">
                <a:blip r:embed="rId2"/>
                <a:stretch>
                  <a:fillRect t="-70" r="-4769" b="-51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94" name="yt_shape_10894"/>
          <p:cNvSpPr txBox="1"/>
          <p:nvPr/>
        </p:nvSpPr>
        <p:spPr>
          <a:xfrm>
            <a:off x="467999" y="3212539"/>
            <a:ext cx="533479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1" grpId="0" build="allAtOnce"/>
      <p:bldP spid="10892" grpId="0" build="allAtOnce"/>
      <p:bldP spid="1089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96" name="yt_shape_10896"/>
              <p:cNvSpPr txBox="1"/>
              <p:nvPr/>
            </p:nvSpPr>
            <p:spPr>
              <a:xfrm>
                <a:off x="479425" y="1736712"/>
                <a:ext cx="6024085" cy="453803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的算术平方根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的平方根为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96" name="yt_shape_108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1736712"/>
                <a:ext cx="6024085" cy="4538037"/>
              </a:xfrm>
              <a:prstGeom prst="rect">
                <a:avLst/>
              </a:prstGeom>
              <a:blipFill rotWithShape="1">
                <a:blip r:embed="rId1"/>
                <a:stretch>
                  <a:fillRect t="-14" r="-2395" b="-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0895"/>
          <p:cNvSpPr txBox="1"/>
          <p:nvPr/>
        </p:nvSpPr>
        <p:spPr>
          <a:xfrm>
            <a:off x="479425" y="518969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既是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的算术平方根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又是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的立方根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8327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的平方根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8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8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9" name="yt_shape_10899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898" name="yt_image_10898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901" name="yt_shape_10901"/>
              <p:cNvSpPr txBox="1"/>
              <p:nvPr/>
            </p:nvSpPr>
            <p:spPr>
              <a:xfrm>
                <a:off x="468103" y="1494708"/>
                <a:ext cx="11256000" cy="133799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在数轴上的位置如图所示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且满足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｜＞｜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a38e0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则化简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的结果是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</a:t>
                </a:r>
                <a:r>
                  <a:rPr sz="1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0901" name="yt_shape_109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256000" cy="1337995"/>
              </a:xfrm>
              <a:prstGeom prst="rect">
                <a:avLst/>
              </a:prstGeom>
              <a:blipFill rotWithShape="1">
                <a:blip r:embed="rId2"/>
                <a:stretch>
                  <a:fillRect l="-1" t="-41" r="1" b="-43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903" name="yt_image_10903" title="H_36.789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2890" y="3035855"/>
            <a:ext cx="3526218" cy="46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05" name="yt_shape_10905"/>
          <p:cNvSpPr txBox="1"/>
          <p:nvPr/>
        </p:nvSpPr>
        <p:spPr>
          <a:xfrm>
            <a:off x="468103" y="3553772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观察数轴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54641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｜－｜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｜＋（－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[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124b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]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35465" y="2081886"/>
            <a:ext cx="1088136" cy="784683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05" grpId="0" build="allAtOnce"/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06" name="yt_shape_10906"/>
              <p:cNvSpPr txBox="1"/>
              <p:nvPr/>
            </p:nvSpPr>
            <p:spPr>
              <a:xfrm>
                <a:off x="468103" y="612000"/>
                <a:ext cx="10980185" cy="133498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just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2ee0f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zh-CN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＋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的值为</a:t>
                </a:r>
                <a:r>
                  <a:rPr lang="zh-CN" altLang="zh-CN" sz="100" b="0" i="0" spc="-1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 </a:t>
                </a:r>
                <a:r>
                  <a:rPr lang="zh-CN" altLang="zh-CN" sz="3200" b="0" i="0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IsAddLine"/>
                          </a:rPr>
                          <m:t>18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06" name="yt_shape_109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0980185" cy="1334981"/>
              </a:xfrm>
              <a:prstGeom prst="rect">
                <a:avLst/>
              </a:prstGeom>
              <a:blipFill rotWithShape="1">
                <a:blip r:embed="rId1"/>
                <a:stretch>
                  <a:fillRect l="-1" t="-37" r="5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08" name="yt_shape_10908"/>
              <p:cNvSpPr txBox="1"/>
              <p:nvPr/>
            </p:nvSpPr>
            <p:spPr>
              <a:xfrm>
                <a:off x="468103" y="1997769"/>
                <a:ext cx="11636916" cy="19751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2fac1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23505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＋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08" name="yt_shape_109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997769"/>
                <a:ext cx="11636916" cy="1975156"/>
              </a:xfrm>
              <a:prstGeom prst="rect">
                <a:avLst/>
              </a:prstGeom>
              <a:blipFill rotWithShape="1">
                <a:blip r:embed="rId2"/>
                <a:stretch>
                  <a:fillRect l="-1" t="-3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4298900" y="1260011"/>
                <a:ext cx="1351851" cy="720865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900" y="1260011"/>
                <a:ext cx="1351851" cy="720865"/>
              </a:xfrm>
              <a:prstGeom prst="rect">
                <a:avLst/>
              </a:prstGeom>
              <a:blipFill rotWithShape="1">
                <a:blip r:embed="rId3"/>
                <a:stretch>
                  <a:fillRect l="-43" t="-24" r="39" b="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连接符 2"/>
          <p:cNvCxnSpPr/>
          <p:nvPr/>
        </p:nvCxnSpPr>
        <p:spPr>
          <a:xfrm>
            <a:off x="3934886" y="1953120"/>
            <a:ext cx="1625854" cy="0"/>
          </a:xfrm>
          <a:prstGeom prst="line">
            <a:avLst/>
          </a:prstGeom>
          <a:ln w="24026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08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0" name="yt_shape_10910"/>
          <p:cNvSpPr txBox="1"/>
          <p:nvPr/>
        </p:nvSpPr>
        <p:spPr>
          <a:xfrm>
            <a:off x="467999" y="612000"/>
            <a:ext cx="4667753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求下列各式中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216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912" name="yt_shape_10912"/>
              <p:cNvSpPr txBox="1"/>
              <p:nvPr/>
            </p:nvSpPr>
            <p:spPr>
              <a:xfrm>
                <a:off x="467999" y="1856196"/>
                <a:ext cx="6164765" cy="219380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12" name="yt_shape_109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856196"/>
                <a:ext cx="6164765" cy="2193806"/>
              </a:xfrm>
              <a:prstGeom prst="rect">
                <a:avLst/>
              </a:prstGeom>
              <a:blipFill rotWithShape="1">
                <a:blip r:embed="rId1"/>
                <a:stretch>
                  <a:fillRect t="-4635" r="-2098" b="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4" name="yt_shape_10914"/>
          <p:cNvSpPr txBox="1"/>
          <p:nvPr/>
        </p:nvSpPr>
        <p:spPr>
          <a:xfrm>
            <a:off x="467999" y="612000"/>
            <a:ext cx="492923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915" name="yt_shape_10915"/>
              <p:cNvSpPr txBox="1"/>
              <p:nvPr/>
            </p:nvSpPr>
            <p:spPr>
              <a:xfrm>
                <a:off x="467999" y="1234098"/>
                <a:ext cx="6305316" cy="370582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27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15" name="yt_shape_109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234098"/>
                <a:ext cx="6305316" cy="3705823"/>
              </a:xfrm>
              <a:prstGeom prst="rect">
                <a:avLst/>
              </a:prstGeom>
              <a:blipFill rotWithShape="1">
                <a:blip r:embed="rId1"/>
                <a:stretch>
                  <a:fillRect t="-2750" r="-1988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17" name="yt_shape_10917"/>
              <p:cNvSpPr txBox="1"/>
              <p:nvPr/>
            </p:nvSpPr>
            <p:spPr>
              <a:xfrm>
                <a:off x="467999" y="612000"/>
                <a:ext cx="4068871" cy="62562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17" name="yt_shape_109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4068871" cy="625620"/>
              </a:xfrm>
              <a:prstGeom prst="rect">
                <a:avLst/>
              </a:prstGeom>
              <a:blipFill rotWithShape="1">
                <a:blip r:embed="rId1"/>
                <a:stretch>
                  <a:fillRect t="-79" r="-3485" b="-42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19" name="yt_shape_10919"/>
              <p:cNvSpPr txBox="1"/>
              <p:nvPr/>
            </p:nvSpPr>
            <p:spPr>
              <a:xfrm>
                <a:off x="467999" y="1288408"/>
                <a:ext cx="7465185" cy="191853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19" name="yt_shape_109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288408"/>
                <a:ext cx="7465185" cy="1918539"/>
              </a:xfrm>
              <a:prstGeom prst="rect">
                <a:avLst/>
              </a:prstGeom>
              <a:blipFill rotWithShape="1">
                <a:blip r:embed="rId2"/>
                <a:stretch>
                  <a:fillRect t="-33" r="-1700" b="-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9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1" name="yt_shape_10921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已知一个正方体木块的体积是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125cm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现将它锯成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2d96c"/>
              </a:rPr>
              <a:t>块同样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大小的正方体小木块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求每个正方体小木块的棱长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0923"/>
          <p:cNvSpPr txBox="1"/>
          <p:nvPr/>
        </p:nvSpPr>
        <p:spPr>
          <a:xfrm>
            <a:off x="468103" y="2463661"/>
            <a:ext cx="11636916" cy="18297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现有一块面积为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36cm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的长方形木板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62166"/>
              </a:rPr>
              <a:t>已知长方形的长是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宽的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若把以上正方体小木块摆放在这张长方形木板上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1360"/>
              </a:rPr>
              <a:t>且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只摆放一层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最多可以放几个正方体小木块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0924"/>
              <p:cNvSpPr txBox="1"/>
              <p:nvPr/>
            </p:nvSpPr>
            <p:spPr>
              <a:xfrm>
                <a:off x="467999" y="4344181"/>
                <a:ext cx="7689221" cy="216456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125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故每个正方体小木块的棱长为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5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09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344181"/>
                <a:ext cx="7689221" cy="2164567"/>
              </a:xfrm>
              <a:prstGeom prst="rect">
                <a:avLst/>
              </a:prstGeom>
              <a:blipFill rotWithShape="1">
                <a:blip r:embed="rId1"/>
                <a:stretch>
                  <a:fillRect t="-7" r="-1032" b="-11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26" name="yt_shape_10926"/>
              <p:cNvSpPr txBox="1"/>
              <p:nvPr/>
            </p:nvSpPr>
            <p:spPr>
              <a:xfrm>
                <a:off x="468103" y="612000"/>
                <a:ext cx="11636916" cy="468666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最多可以放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个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理由如下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设长方形的宽为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则长为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可得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÷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可知横排可放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个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竖排只能放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个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2_c50a9"/>
                  </a:rPr>
                  <a:t>所以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个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所以最多可以放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个正方体小木块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26" name="yt_shape_109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686668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-2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2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9" name="yt_shape_10929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928" name="yt_image_10928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931" name="yt_shape_10931"/>
              <p:cNvSpPr txBox="1"/>
              <p:nvPr/>
            </p:nvSpPr>
            <p:spPr>
              <a:xfrm>
                <a:off x="468103" y="1443920"/>
                <a:ext cx="11636916" cy="5227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数学家华罗庚在一次出国访问途中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5_0f445"/>
                  </a:rPr>
                  <a:t>看到邻座的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乘客阅读的杂志上有道智力题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的立方根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75bf6"/>
                  </a:rPr>
                  <a:t>华罗庚脱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口而出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邻座的乘客十分惊奇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忙问其中的奥妙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346e5"/>
                  </a:rPr>
                  <a:t>你知道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怎样迅速地计算出结果吗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？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请你按下面的步骤试一试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第一步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因为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319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31" name="yt_shape_109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43920"/>
                <a:ext cx="11636916" cy="5227521"/>
              </a:xfrm>
              <a:prstGeom prst="rect">
                <a:avLst/>
              </a:prstGeom>
              <a:blipFill rotWithShape="1">
                <a:blip r:embed="rId2"/>
                <a:stretch>
                  <a:fillRect l="-1" t="-11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39" name="yt_shape_10939"/>
              <p:cNvSpPr txBox="1"/>
              <p:nvPr/>
            </p:nvSpPr>
            <p:spPr>
              <a:xfrm>
                <a:off x="468103" y="612000"/>
                <a:ext cx="11636916" cy="51809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所以能确定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的立方根是一个两位数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第二步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的个位上是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729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所以能确定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的立方根的个位上是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第三步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如果划去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后面的三位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得到数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而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b28c2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那么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可得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319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由此能确定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的立方根的十位上是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59319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fe598"/>
                  </a:rPr>
                  <a:t>的立方根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根据上面的材料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的立方根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并写出解答步骤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39" name="yt_shape_109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180905"/>
              </a:xfrm>
              <a:prstGeom prst="rect">
                <a:avLst/>
              </a:prstGeom>
              <a:blipFill rotWithShape="1">
                <a:blip r:embed="rId1"/>
                <a:stretch>
                  <a:fillRect l="-1" t="-10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46" name="yt_shape_10946"/>
              <p:cNvSpPr txBox="1"/>
              <p:nvPr/>
            </p:nvSpPr>
            <p:spPr>
              <a:xfrm>
                <a:off x="467999" y="612000"/>
                <a:ext cx="9581982" cy="261905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第一步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所以能确定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的立方根是一个两位数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46" name="yt_shape_109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9581982" cy="2619050"/>
              </a:xfrm>
              <a:prstGeom prst="rect">
                <a:avLst/>
              </a:prstGeom>
              <a:blipFill rotWithShape="1">
                <a:blip r:embed="rId1"/>
                <a:stretch>
                  <a:fillRect t="-19" r="-6046" b="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48" name="yt_shape_10948"/>
          <p:cNvSpPr txBox="1"/>
          <p:nvPr/>
        </p:nvSpPr>
        <p:spPr>
          <a:xfrm>
            <a:off x="467999" y="2625307"/>
            <a:ext cx="8225778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第二步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592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的个位上是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512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所以能确定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592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的立方根的个位上是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0949"/>
              <p:cNvSpPr txBox="1"/>
              <p:nvPr/>
            </p:nvSpPr>
            <p:spPr>
              <a:xfrm>
                <a:off x="467999" y="3836792"/>
                <a:ext cx="11636916" cy="261905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第三步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如果划去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后面的三位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得到数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83bdd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那么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可得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592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由此能确定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的立方根的十位上是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592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的立方根是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09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836792"/>
                <a:ext cx="11636916" cy="2619050"/>
              </a:xfrm>
              <a:prstGeom prst="rect">
                <a:avLst/>
              </a:prstGeom>
              <a:blipFill rotWithShape="1">
                <a:blip r:embed="rId2"/>
                <a:stretch>
                  <a:fillRect t="-5" r="5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46" grpId="0" build="allAtOnce"/>
      <p:bldP spid="10948" grpId="0" build="allAtOnce"/>
      <p:bldP spid="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2899</Words>
  <Application>WPS 演示</Application>
  <PresentationFormat>宽屏</PresentationFormat>
  <Paragraphs>168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57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,isEnd</vt:lpstr>
      <vt:lpstr>细等线拼音字体</vt:lpstr>
      <vt:lpstr>_⨹_8_3130c,isEnd</vt:lpstr>
      <vt:lpstr>_⨹_3_0d70e,isEnd</vt:lpstr>
      <vt:lpstr>楷体</vt:lpstr>
      <vt:lpstr>_⨹_1_f8327</vt:lpstr>
      <vt:lpstr>_⨹_1_a38e0,isEnd</vt:lpstr>
      <vt:lpstr>_⨹_1_54641</vt:lpstr>
      <vt:lpstr>_⨹_1_f124b</vt:lpstr>
      <vt:lpstr>_⨹_1_2ee0f</vt:lpstr>
      <vt:lpstr>IsAddLine</vt:lpstr>
      <vt:lpstr>_⨹_1_2fac1</vt:lpstr>
      <vt:lpstr>_⨹_1_23505</vt:lpstr>
      <vt:lpstr>_⨹_3_2d96c</vt:lpstr>
      <vt:lpstr>_⨹_8_62166</vt:lpstr>
      <vt:lpstr>_⨹_1_f1360</vt:lpstr>
      <vt:lpstr>_⨹_2_c50a9</vt:lpstr>
      <vt:lpstr>_⨹_5_0f445</vt:lpstr>
      <vt:lpstr>_⨹_4_75bf6</vt:lpstr>
      <vt:lpstr>_⨹_3_346e5</vt:lpstr>
      <vt:lpstr>_⨹_1_b28c2</vt:lpstr>
      <vt:lpstr>_⨹_4_fe598</vt:lpstr>
      <vt:lpstr>_⨹_1_83bdd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11</cp:revision>
  <dcterms:created xsi:type="dcterms:W3CDTF">2024-05-28T15:59:00Z</dcterms:created>
  <dcterms:modified xsi:type="dcterms:W3CDTF">2024-07-12T05:18:49Z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